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Ubuntu"/>
      <p:regular r:id="rId36"/>
      <p:bold r:id="rId37"/>
      <p:italic r:id="rId38"/>
      <p:boldItalic r:id="rId39"/>
    </p:embeddedFont>
    <p:embeddedFont>
      <p:font typeface="Megrim"/>
      <p:regular r:id="rId40"/>
    </p:embeddedFont>
    <p:embeddedFont>
      <p:font typeface="Lato"/>
      <p:regular r:id="rId41"/>
      <p:bold r:id="rId42"/>
      <p:italic r:id="rId43"/>
      <p:boldItalic r:id="rId44"/>
    </p:embeddedFont>
    <p:embeddedFont>
      <p:font typeface="Abel"/>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grim-regular.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Ab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Ubuntu-bold.fntdata"/><Relationship Id="rId14" Type="http://schemas.openxmlformats.org/officeDocument/2006/relationships/slide" Target="slides/slide9.xml"/><Relationship Id="rId36" Type="http://schemas.openxmlformats.org/officeDocument/2006/relationships/font" Target="fonts/Ubuntu-regular.fntdata"/><Relationship Id="rId17" Type="http://schemas.openxmlformats.org/officeDocument/2006/relationships/slide" Target="slides/slide12.xml"/><Relationship Id="rId39" Type="http://schemas.openxmlformats.org/officeDocument/2006/relationships/font" Target="fonts/Ubuntu-boldItalic.fntdata"/><Relationship Id="rId16" Type="http://schemas.openxmlformats.org/officeDocument/2006/relationships/slide" Target="slides/slide11.xml"/><Relationship Id="rId38" Type="http://schemas.openxmlformats.org/officeDocument/2006/relationships/font" Target="fonts/Ubuntu-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64cfc7407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a64cfc7407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a64cfc740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a64cfc740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a64cfc7407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a64cfc7407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a64cfc7407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a64cfc7407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a64cfc7407_6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a64cfc7407_6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a64cfc7407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a64cfc7407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a64cfc7407_3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a64cfc7407_3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a64cfc7407_3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a64cfc7407_3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a64cfc7407_3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a64cfc7407_3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a64cfc7407_3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a64cfc7407_3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a64cfc7407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a64cfc7407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a64cfc7407_3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a64cfc7407_3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a64cfc7407_3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a64cfc7407_3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a64cfc7407_3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a64cfc7407_3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a64cfc7407_3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a64cfc7407_3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a64cfc7407_3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a64cfc7407_3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a64cfc7407_3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a64cfc7407_3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a64cfc7407_3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a64cfc7407_3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a64cfc7407_3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a64cfc7407_3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a64cfc7407_6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a64cfc7407_6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a6a063a1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a6a063a1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a4313cc3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a4313cc3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a64cfc7407_3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a64cfc7407_3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a4313cc3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a4313cc3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a64cfc740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a64cfc740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639c50d27b_2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639c50d27b_2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39c50d27b_2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639c50d27b_2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639c50d27b_2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639c50d27b_2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639c50d27b_2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639c50d27b_2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06" name="Shape 306"/>
        <p:cNvGrpSpPr/>
        <p:nvPr/>
      </p:nvGrpSpPr>
      <p:grpSpPr>
        <a:xfrm>
          <a:off x="0" y="0"/>
          <a:ext cx="0" cy="0"/>
          <a:chOff x="0" y="0"/>
          <a:chExt cx="0" cy="0"/>
        </a:xfrm>
      </p:grpSpPr>
      <p:sp>
        <p:nvSpPr>
          <p:cNvPr id="307" name="Google Shape;307;p2"/>
          <p:cNvSpPr txBox="1"/>
          <p:nvPr>
            <p:ph type="ctrTitle"/>
          </p:nvPr>
        </p:nvSpPr>
        <p:spPr>
          <a:xfrm>
            <a:off x="1786450" y="1991825"/>
            <a:ext cx="5571000" cy="11598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lanets">
  <p:cSld name="BLANK_1">
    <p:spTree>
      <p:nvGrpSpPr>
        <p:cNvPr id="685" name="Shape 685"/>
        <p:cNvGrpSpPr/>
        <p:nvPr/>
      </p:nvGrpSpPr>
      <p:grpSpPr>
        <a:xfrm>
          <a:off x="0" y="0"/>
          <a:ext cx="0" cy="0"/>
          <a:chOff x="0" y="0"/>
          <a:chExt cx="0" cy="0"/>
        </a:xfrm>
      </p:grpSpPr>
      <p:sp>
        <p:nvSpPr>
          <p:cNvPr id="686" name="Google Shape;686;p1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49" name="Shape 749"/>
        <p:cNvGrpSpPr/>
        <p:nvPr/>
      </p:nvGrpSpPr>
      <p:grpSpPr>
        <a:xfrm>
          <a:off x="0" y="0"/>
          <a:ext cx="0" cy="0"/>
          <a:chOff x="0" y="0"/>
          <a:chExt cx="0" cy="0"/>
        </a:xfrm>
      </p:grpSpPr>
      <p:sp>
        <p:nvSpPr>
          <p:cNvPr id="750" name="Google Shape;750;p1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12"/>
          <p:cNvGrpSpPr/>
          <p:nvPr/>
        </p:nvGrpSpPr>
        <p:grpSpPr>
          <a:xfrm>
            <a:off x="0" y="490"/>
            <a:ext cx="5153705" cy="5134399"/>
            <a:chOff x="0" y="75"/>
            <a:chExt cx="5153705" cy="5152950"/>
          </a:xfrm>
        </p:grpSpPr>
        <p:sp>
          <p:nvSpPr>
            <p:cNvPr id="752" name="Google Shape;752;p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12"/>
          <p:cNvSpPr txBox="1"/>
          <p:nvPr>
            <p:ph type="ctrTitle"/>
          </p:nvPr>
        </p:nvSpPr>
        <p:spPr>
          <a:xfrm>
            <a:off x="3537150" y="1578400"/>
            <a:ext cx="5017500" cy="15789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57" name="Google Shape;757;p12"/>
          <p:cNvSpPr txBox="1"/>
          <p:nvPr>
            <p:ph idx="1" type="subTitle"/>
          </p:nvPr>
        </p:nvSpPr>
        <p:spPr>
          <a:xfrm>
            <a:off x="5083950" y="3924925"/>
            <a:ext cx="3470700" cy="5061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24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758" name="Google Shape;758;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70" name="Shape 370"/>
        <p:cNvGrpSpPr/>
        <p:nvPr/>
      </p:nvGrpSpPr>
      <p:grpSpPr>
        <a:xfrm>
          <a:off x="0" y="0"/>
          <a:ext cx="0" cy="0"/>
          <a:chOff x="0" y="0"/>
          <a:chExt cx="0" cy="0"/>
        </a:xfrm>
      </p:grpSpPr>
      <p:sp>
        <p:nvSpPr>
          <p:cNvPr id="371" name="Google Shape;371;p3"/>
          <p:cNvSpPr txBox="1"/>
          <p:nvPr>
            <p:ph type="ctrTitle"/>
          </p:nvPr>
        </p:nvSpPr>
        <p:spPr>
          <a:xfrm>
            <a:off x="1953550" y="1583350"/>
            <a:ext cx="5236800" cy="1159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2" name="Google Shape;372;p3"/>
          <p:cNvSpPr txBox="1"/>
          <p:nvPr>
            <p:ph idx="1" type="subTitle"/>
          </p:nvPr>
        </p:nvSpPr>
        <p:spPr>
          <a:xfrm>
            <a:off x="1953550" y="2840054"/>
            <a:ext cx="5236800" cy="784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None/>
              <a:defRPr>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flipH="1" rot="-931907">
              <a:off x="2906465" y="2790999"/>
              <a:ext cx="1941119" cy="3996422"/>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5" name="Shape 435"/>
        <p:cNvGrpSpPr/>
        <p:nvPr/>
      </p:nvGrpSpPr>
      <p:grpSpPr>
        <a:xfrm>
          <a:off x="0" y="0"/>
          <a:ext cx="0" cy="0"/>
          <a:chOff x="0" y="0"/>
          <a:chExt cx="0" cy="0"/>
        </a:xfrm>
      </p:grpSpPr>
      <p:sp>
        <p:nvSpPr>
          <p:cNvPr id="436" name="Google Shape;436;p4"/>
          <p:cNvSpPr txBox="1"/>
          <p:nvPr>
            <p:ph idx="1" type="body"/>
          </p:nvPr>
        </p:nvSpPr>
        <p:spPr>
          <a:xfrm>
            <a:off x="2095100" y="1628400"/>
            <a:ext cx="4953900" cy="819900"/>
          </a:xfrm>
          <a:prstGeom prst="rect">
            <a:avLst/>
          </a:prstGeom>
        </p:spPr>
        <p:txBody>
          <a:bodyPr anchorCtr="0" anchor="t" bIns="0" lIns="0" spcFirstLastPara="1" rIns="0" wrap="square" tIns="0">
            <a:noAutofit/>
          </a:bodyPr>
          <a:lstStyle>
            <a:lvl1pPr indent="-419100" lvl="0" marL="457200" rtl="0" algn="ctr">
              <a:spcBef>
                <a:spcPts val="600"/>
              </a:spcBef>
              <a:spcAft>
                <a:spcPts val="0"/>
              </a:spcAft>
              <a:buSzPts val="3000"/>
              <a:buChar char="⋆"/>
              <a:defRPr sz="3000"/>
            </a:lvl1pPr>
            <a:lvl2pPr indent="-419100" lvl="1" marL="914400" rtl="0" algn="ctr">
              <a:spcBef>
                <a:spcPts val="0"/>
              </a:spcBef>
              <a:spcAft>
                <a:spcPts val="0"/>
              </a:spcAft>
              <a:buSzPts val="3000"/>
              <a:buChar char="⋆"/>
              <a:defRPr sz="3000"/>
            </a:lvl2pPr>
            <a:lvl3pPr indent="-419100" lvl="2" marL="1371600" rtl="0" algn="ctr">
              <a:spcBef>
                <a:spcPts val="0"/>
              </a:spcBef>
              <a:spcAft>
                <a:spcPts val="0"/>
              </a:spcAft>
              <a:buSzPts val="3000"/>
              <a:buChar char="⋆"/>
              <a:defRPr sz="3000"/>
            </a:lvl3pPr>
            <a:lvl4pPr indent="-419100" lvl="3" marL="1828800" rtl="0" algn="ctr">
              <a:spcBef>
                <a:spcPts val="0"/>
              </a:spcBef>
              <a:spcAft>
                <a:spcPts val="0"/>
              </a:spcAft>
              <a:buSzPts val="3000"/>
              <a:buChar char="⋆"/>
              <a:defRPr sz="3000"/>
            </a:lvl4pPr>
            <a:lvl5pPr indent="-419100" lvl="4" marL="2286000" rtl="0" algn="ctr">
              <a:spcBef>
                <a:spcPts val="0"/>
              </a:spcBef>
              <a:spcAft>
                <a:spcPts val="0"/>
              </a:spcAft>
              <a:buSzPts val="3000"/>
              <a:buChar char="⋆"/>
              <a:defRPr sz="3000"/>
            </a:lvl5pPr>
            <a:lvl6pPr indent="-419100" lvl="5" marL="2743200" rtl="0" algn="ctr">
              <a:spcBef>
                <a:spcPts val="0"/>
              </a:spcBef>
              <a:spcAft>
                <a:spcPts val="0"/>
              </a:spcAft>
              <a:buSzPts val="3000"/>
              <a:buChar char="⋆"/>
              <a:defRPr sz="3000"/>
            </a:lvl6pPr>
            <a:lvl7pPr indent="-419100" lvl="6" marL="3200400" rtl="0" algn="ctr">
              <a:spcBef>
                <a:spcPts val="0"/>
              </a:spcBef>
              <a:spcAft>
                <a:spcPts val="0"/>
              </a:spcAft>
              <a:buSzPts val="3000"/>
              <a:buChar char="⋆"/>
              <a:defRPr sz="3000"/>
            </a:lvl7pPr>
            <a:lvl8pPr indent="-419100" lvl="7" marL="3657600" rtl="0" algn="ctr">
              <a:spcBef>
                <a:spcPts val="0"/>
              </a:spcBef>
              <a:spcAft>
                <a:spcPts val="0"/>
              </a:spcAft>
              <a:buSzPts val="3000"/>
              <a:buChar char="⋆"/>
              <a:defRPr sz="3000"/>
            </a:lvl8pPr>
            <a:lvl9pPr indent="-419100" lvl="8" marL="4114800" rtl="0" algn="ctr">
              <a:spcBef>
                <a:spcPts val="0"/>
              </a:spcBef>
              <a:spcAft>
                <a:spcPts val="0"/>
              </a:spcAft>
              <a:buSzPts val="3000"/>
              <a:buChar char="⋆"/>
              <a:defRPr sz="3000"/>
            </a:lvl9pPr>
          </a:lstStyle>
          <a:p/>
        </p:txBody>
      </p:sp>
      <p:sp>
        <p:nvSpPr>
          <p:cNvPr id="437" name="Google Shape;437;p4"/>
          <p:cNvSpPr txBox="1"/>
          <p:nvPr/>
        </p:nvSpPr>
        <p:spPr>
          <a:xfrm>
            <a:off x="3593400" y="705169"/>
            <a:ext cx="1957200" cy="653700"/>
          </a:xfrm>
          <a:prstGeom prst="rect">
            <a:avLst/>
          </a:prstGeom>
          <a:noFill/>
          <a:ln>
            <a:noFill/>
          </a:ln>
          <a:effectLst>
            <a:outerShdw blurRad="57150" rotWithShape="0" algn="bl" dir="5400000" dist="19050">
              <a:srgbClr val="20124D">
                <a:alpha val="50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FFFFFF"/>
                </a:solidFill>
                <a:latin typeface="Megrim"/>
                <a:ea typeface="Megrim"/>
                <a:cs typeface="Megrim"/>
                <a:sym typeface="Megrim"/>
              </a:rPr>
              <a:t>“</a:t>
            </a:r>
            <a:endParaRPr b="1" sz="9600">
              <a:solidFill>
                <a:srgbClr val="FFFFFF"/>
              </a:solidFill>
              <a:latin typeface="Megrim"/>
              <a:ea typeface="Megrim"/>
              <a:cs typeface="Megrim"/>
              <a:sym typeface="Megrim"/>
            </a:endParaRPr>
          </a:p>
        </p:txBody>
      </p:sp>
      <p:sp>
        <p:nvSpPr>
          <p:cNvPr id="438" name="Google Shape;438;p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 name="Google Shape;479;p4"/>
          <p:cNvGrpSpPr/>
          <p:nvPr/>
        </p:nvGrpSpPr>
        <p:grpSpPr>
          <a:xfrm flipH="1" rot="1081124">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01" name="Shape 501"/>
        <p:cNvGrpSpPr/>
        <p:nvPr/>
      </p:nvGrpSpPr>
      <p:grpSpPr>
        <a:xfrm>
          <a:off x="0" y="0"/>
          <a:ext cx="0" cy="0"/>
          <a:chOff x="0" y="0"/>
          <a:chExt cx="0" cy="0"/>
        </a:xfrm>
      </p:grpSpPr>
      <p:sp>
        <p:nvSpPr>
          <p:cNvPr id="502" name="Google Shape;502;p5"/>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3" name="Google Shape;503;p5"/>
          <p:cNvSpPr txBox="1"/>
          <p:nvPr>
            <p:ph idx="1" type="body"/>
          </p:nvPr>
        </p:nvSpPr>
        <p:spPr>
          <a:xfrm>
            <a:off x="1315475" y="1577785"/>
            <a:ext cx="6513000" cy="26955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04" name="Google Shape;504;p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45" name="Shape 545"/>
        <p:cNvGrpSpPr/>
        <p:nvPr/>
      </p:nvGrpSpPr>
      <p:grpSpPr>
        <a:xfrm>
          <a:off x="0" y="0"/>
          <a:ext cx="0" cy="0"/>
          <a:chOff x="0" y="0"/>
          <a:chExt cx="0" cy="0"/>
        </a:xfrm>
      </p:grpSpPr>
      <p:sp>
        <p:nvSpPr>
          <p:cNvPr id="546" name="Google Shape;546;p6"/>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7" name="Google Shape;547;p6"/>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8" name="Google Shape;548;p6"/>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9" name="Google Shape;549;p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90" name="Shape 590"/>
        <p:cNvGrpSpPr/>
        <p:nvPr/>
      </p:nvGrpSpPr>
      <p:grpSpPr>
        <a:xfrm>
          <a:off x="0" y="0"/>
          <a:ext cx="0" cy="0"/>
          <a:chOff x="0" y="0"/>
          <a:chExt cx="0" cy="0"/>
        </a:xfrm>
      </p:grpSpPr>
      <p:sp>
        <p:nvSpPr>
          <p:cNvPr id="591" name="Google Shape;591;p7"/>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7"/>
          <p:cNvSpPr txBox="1"/>
          <p:nvPr>
            <p:ph idx="1" type="body"/>
          </p:nvPr>
        </p:nvSpPr>
        <p:spPr>
          <a:xfrm>
            <a:off x="1315475"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3" name="Google Shape;593;p7"/>
          <p:cNvSpPr txBox="1"/>
          <p:nvPr>
            <p:ph idx="2" type="body"/>
          </p:nvPr>
        </p:nvSpPr>
        <p:spPr>
          <a:xfrm>
            <a:off x="3500604"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4" name="Google Shape;594;p7"/>
          <p:cNvSpPr txBox="1"/>
          <p:nvPr>
            <p:ph idx="3" type="body"/>
          </p:nvPr>
        </p:nvSpPr>
        <p:spPr>
          <a:xfrm>
            <a:off x="5685733"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5" name="Google Shape;595;p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8"/>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38" name="Google Shape;638;p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9" name="Shape 679"/>
        <p:cNvGrpSpPr/>
        <p:nvPr/>
      </p:nvGrpSpPr>
      <p:grpSpPr>
        <a:xfrm>
          <a:off x="0" y="0"/>
          <a:ext cx="0" cy="0"/>
          <a:chOff x="0" y="0"/>
          <a:chExt cx="0" cy="0"/>
        </a:xfrm>
      </p:grpSpPr>
      <p:sp>
        <p:nvSpPr>
          <p:cNvPr id="680" name="Google Shape;680;p9"/>
          <p:cNvSpPr txBox="1"/>
          <p:nvPr>
            <p:ph idx="1" type="body"/>
          </p:nvPr>
        </p:nvSpPr>
        <p:spPr>
          <a:xfrm>
            <a:off x="1487475" y="3949100"/>
            <a:ext cx="6168900" cy="5196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SzPts val="1800"/>
              <a:buNone/>
              <a:defRPr sz="1800"/>
            </a:lvl1pPr>
          </a:lstStyle>
          <a:p/>
        </p:txBody>
      </p:sp>
      <p:sp>
        <p:nvSpPr>
          <p:cNvPr id="681" name="Google Shape;681;p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fmla="val 1858" name="adj"/>
            </a:avLst>
          </a:prstGeom>
          <a:solidFill>
            <a:schemeClr val="lt2"/>
          </a:solidFill>
          <a:ln>
            <a:noFill/>
          </a:ln>
          <a:effectLst>
            <a:outerShdw blurRad="21431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3" name="Shape 683"/>
        <p:cNvGrpSpPr/>
        <p:nvPr/>
      </p:nvGrpSpPr>
      <p:grpSpPr>
        <a:xfrm>
          <a:off x="0" y="0"/>
          <a:ext cx="0" cy="0"/>
          <a:chOff x="0" y="0"/>
          <a:chExt cx="0" cy="0"/>
        </a:xfrm>
      </p:grpSpPr>
      <p:sp>
        <p:nvSpPr>
          <p:cNvPr id="684" name="Google Shape;684;p1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8391"/>
            </a:gs>
            <a:gs pos="27000">
              <a:srgbClr val="0F264C"/>
            </a:gs>
            <a:gs pos="71000">
              <a:srgbClr val="251047"/>
            </a:gs>
            <a:gs pos="100000">
              <a:srgbClr val="7D2A99"/>
            </a:gs>
          </a:gsLst>
          <a:lin ang="8100019" scaled="0"/>
        </a:gradFill>
      </p:bgPr>
    </p:bg>
    <p:spTree>
      <p:nvGrpSpPr>
        <p:cNvPr id="5"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rect b="b" l="l" r="r" t="t"/>
              <a:pathLst>
                <a:path extrusionOk="0" h="38100" w="3810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rect b="b" l="l" r="r" t="t"/>
              <a:pathLst>
                <a:path extrusionOk="0" h="50800" w="5080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rect b="b" l="l" r="r" t="t"/>
              <a:pathLst>
                <a:path extrusionOk="0" h="12700" w="1270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rect b="b" l="l" r="r" t="t"/>
              <a:pathLst>
                <a:path extrusionOk="0" h="31750" w="3175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rect b="b" l="l" r="r" t="t"/>
              <a:pathLst>
                <a:path extrusionOk="0" h="6350" w="635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rect b="b" l="l" r="r" t="t"/>
              <a:pathLst>
                <a:path extrusionOk="0" h="19050" w="1905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rect b="b" l="l" r="r" t="t"/>
              <a:pathLst>
                <a:path extrusionOk="0" h="38100" w="3810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rect b="b" l="l" r="r" t="t"/>
              <a:pathLst>
                <a:path extrusionOk="0" h="19050" w="1905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rect b="b" l="l" r="r" t="t"/>
              <a:pathLst>
                <a:path extrusionOk="0" h="57150" w="5715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rect b="b" l="l" r="r" t="t"/>
              <a:pathLst>
                <a:path extrusionOk="0" h="38100" w="3810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rect b="b" l="l" r="r" t="t"/>
              <a:pathLst>
                <a:path extrusionOk="0" h="31750" w="3175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rect b="b" l="l" r="r" t="t"/>
              <a:pathLst>
                <a:path extrusionOk="0" h="25400" w="2540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rect b="b" l="l" r="r" t="t"/>
              <a:pathLst>
                <a:path extrusionOk="0" h="57150" w="5715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rect b="b" l="l" r="r" t="t"/>
              <a:pathLst>
                <a:path extrusionOk="0" h="38100" w="3810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rect b="b" l="l" r="r" t="t"/>
              <a:pathLst>
                <a:path extrusionOk="0" h="31750" w="3175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rect b="b" l="l" r="r" t="t"/>
              <a:pathLst>
                <a:path extrusionOk="0" h="44450" w="4445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rect b="b" l="l" r="r" t="t"/>
              <a:pathLst>
                <a:path extrusionOk="0" h="19050" w="1905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rect b="b" l="l" r="r" t="t"/>
              <a:pathLst>
                <a:path extrusionOk="0" h="25400" w="2540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rect b="b" l="l" r="r" t="t"/>
              <a:pathLst>
                <a:path extrusionOk="0" h="6350" w="635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rect b="b" l="l" r="r" t="t"/>
              <a:pathLst>
                <a:path extrusionOk="0" h="19050" w="1905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rect b="b" l="l" r="r" t="t"/>
              <a:pathLst>
                <a:path extrusionOk="0" h="38100" w="3810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rect b="b" l="l" r="r" t="t"/>
              <a:pathLst>
                <a:path extrusionOk="0" h="63500" w="6350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rect b="b" l="l" r="r" t="t"/>
              <a:pathLst>
                <a:path extrusionOk="0" h="31750" w="3175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rect b="b" l="l" r="r" t="t"/>
              <a:pathLst>
                <a:path extrusionOk="0" h="25400" w="2540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rect b="b" l="l" r="r" t="t"/>
              <a:pathLst>
                <a:path extrusionOk="0" h="25400" w="2540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rect b="b" l="l" r="r" t="t"/>
              <a:pathLst>
                <a:path extrusionOk="0" h="44450" w="4445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rect b="b" l="l" r="r" t="t"/>
              <a:pathLst>
                <a:path extrusionOk="0" h="19050" w="1905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rect b="b" l="l" r="r" t="t"/>
              <a:pathLst>
                <a:path extrusionOk="0" h="31750" w="3175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rect b="b" l="l" r="r" t="t"/>
              <a:pathLst>
                <a:path extrusionOk="0" h="44450" w="4445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rect b="b" l="l" r="r" t="t"/>
              <a:pathLst>
                <a:path extrusionOk="0" h="63500" w="6350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rect b="b" l="l" r="r" t="t"/>
              <a:pathLst>
                <a:path extrusionOk="0" h="38100" w="3810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rect b="b" l="l" r="r" t="t"/>
              <a:pathLst>
                <a:path extrusionOk="0" h="50800" w="5080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rect b="b" l="l" r="r" t="t"/>
              <a:pathLst>
                <a:path extrusionOk="0" h="31750" w="3175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rect b="b" l="l" r="r" t="t"/>
              <a:pathLst>
                <a:path extrusionOk="0" h="25400" w="2540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rect b="b" l="l" r="r" t="t"/>
              <a:pathLst>
                <a:path extrusionOk="0" h="50800" w="5080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rect b="b" l="l" r="r" t="t"/>
              <a:pathLst>
                <a:path extrusionOk="0" h="12700" w="1270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rect b="b" l="l" r="r" t="t"/>
              <a:pathLst>
                <a:path extrusionOk="0" h="63500" w="6350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rect b="b" l="l" r="r" t="t"/>
              <a:pathLst>
                <a:path extrusionOk="0" h="57150" w="5715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rect b="b" l="l" r="r" t="t"/>
              <a:pathLst>
                <a:path extrusionOk="0" h="25400" w="2540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rect b="b" l="l" r="r" t="t"/>
              <a:pathLst>
                <a:path extrusionOk="0" h="31750" w="3175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rect b="b" l="l" r="r" t="t"/>
              <a:pathLst>
                <a:path extrusionOk="0" h="57150" w="5715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rect b="b" l="l" r="r" t="t"/>
              <a:pathLst>
                <a:path extrusionOk="0" h="38100" w="3810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rect b="b" l="l" r="r" t="t"/>
              <a:pathLst>
                <a:path extrusionOk="0" h="50800" w="5080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rect b="b" l="l" r="r" t="t"/>
              <a:pathLst>
                <a:path extrusionOk="0" h="38100" w="3810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rect b="b" l="l" r="r" t="t"/>
              <a:pathLst>
                <a:path extrusionOk="0" h="25400" w="2540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rect b="b" l="l" r="r" t="t"/>
              <a:pathLst>
                <a:path extrusionOk="0" h="44450" w="4445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rect b="b" l="l" r="r" t="t"/>
              <a:pathLst>
                <a:path extrusionOk="0" h="50800" w="5080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rect b="b" l="l" r="r" t="t"/>
              <a:pathLst>
                <a:path extrusionOk="0" h="19050" w="1905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rect b="b" l="l" r="r" t="t"/>
              <a:pathLst>
                <a:path extrusionOk="0" h="25400" w="2540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rect b="b" l="l" r="r" t="t"/>
              <a:pathLst>
                <a:path extrusionOk="0" h="57150" w="5715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rect b="b" l="l" r="r" t="t"/>
              <a:pathLst>
                <a:path extrusionOk="0" h="44450" w="4445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rect b="b" l="l" r="r" t="t"/>
              <a:pathLst>
                <a:path extrusionOk="0" h="25400" w="2540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rect b="b" l="l" r="r" t="t"/>
              <a:pathLst>
                <a:path extrusionOk="0" h="38100" w="3810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rect b="b" l="l" r="r" t="t"/>
              <a:pathLst>
                <a:path extrusionOk="0" h="25400" w="2540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rect b="b" l="l" r="r" t="t"/>
              <a:pathLst>
                <a:path extrusionOk="0" h="38100" w="3810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rect b="b" l="l" r="r" t="t"/>
              <a:pathLst>
                <a:path extrusionOk="0" h="50800" w="5080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rect b="b" l="l" r="r" t="t"/>
              <a:pathLst>
                <a:path extrusionOk="0" h="19050" w="1905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rect b="b" l="l" r="r" t="t"/>
              <a:pathLst>
                <a:path extrusionOk="0" h="38100" w="3810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rect b="b" l="l" r="r" t="t"/>
              <a:pathLst>
                <a:path extrusionOk="0" h="31750" w="3175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rect b="b" l="l" r="r" t="t"/>
              <a:pathLst>
                <a:path extrusionOk="0" h="38100" w="3810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rect b="b" l="l" r="r" t="t"/>
              <a:pathLst>
                <a:path extrusionOk="0" h="50800" w="5080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rect b="b" l="l" r="r" t="t"/>
              <a:pathLst>
                <a:path extrusionOk="0" h="25400" w="2540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rect b="b" l="l" r="r" t="t"/>
              <a:pathLst>
                <a:path extrusionOk="0" h="19050" w="1905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rect b="b" l="l" r="r" t="t"/>
              <a:pathLst>
                <a:path extrusionOk="0" h="50800" w="5080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rect b="b" l="l" r="r" t="t"/>
              <a:pathLst>
                <a:path extrusionOk="0" h="63500" w="6350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rect b="b" l="l" r="r" t="t"/>
              <a:pathLst>
                <a:path extrusionOk="0" h="57150" w="5715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rect b="b" l="l" r="r" t="t"/>
              <a:pathLst>
                <a:path extrusionOk="0" h="31750" w="3175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rect b="b" l="l" r="r" t="t"/>
              <a:pathLst>
                <a:path extrusionOk="0" h="63500" w="6350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rect b="b" l="l" r="r" t="t"/>
              <a:pathLst>
                <a:path extrusionOk="0" h="19050" w="1905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rect b="b" l="l" r="r" t="t"/>
              <a:pathLst>
                <a:path extrusionOk="0" h="50800" w="5080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rect b="b" l="l" r="r" t="t"/>
              <a:pathLst>
                <a:path extrusionOk="0" h="38100" w="3810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rect b="b" l="l" r="r" t="t"/>
              <a:pathLst>
                <a:path extrusionOk="0" h="50800" w="5080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rect b="b" l="l" r="r" t="t"/>
              <a:pathLst>
                <a:path extrusionOk="0" h="63500" w="6350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rect b="b" l="l" r="r" t="t"/>
              <a:pathLst>
                <a:path extrusionOk="0" h="44450" w="4445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rect b="b" l="l" r="r" t="t"/>
              <a:pathLst>
                <a:path extrusionOk="0" h="38100" w="3810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rect b="b" l="l" r="r" t="t"/>
              <a:pathLst>
                <a:path extrusionOk="0" h="50800" w="5080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rect b="b" l="l" r="r" t="t"/>
              <a:pathLst>
                <a:path extrusionOk="0" h="44450" w="4445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rect b="b" l="l" r="r" t="t"/>
              <a:pathLst>
                <a:path extrusionOk="0" h="57150" w="5715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rect b="b" l="l" r="r" t="t"/>
              <a:pathLst>
                <a:path extrusionOk="0" h="38100" w="3810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rect b="b" l="l" r="r" t="t"/>
              <a:pathLst>
                <a:path extrusionOk="0" h="57150" w="5715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rect b="b" l="l" r="r" t="t"/>
              <a:pathLst>
                <a:path extrusionOk="0" h="38100" w="3810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rect b="b" l="l" r="r" t="t"/>
              <a:pathLst>
                <a:path extrusionOk="0" h="50800" w="5080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rect b="b" l="l" r="r" t="t"/>
              <a:pathLst>
                <a:path extrusionOk="0" h="19050" w="1905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rect b="b" l="l" r="r" t="t"/>
              <a:pathLst>
                <a:path extrusionOk="0" h="25400" w="2540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rect b="b" l="l" r="r" t="t"/>
              <a:pathLst>
                <a:path extrusionOk="0" h="57150" w="5715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rect b="b" l="l" r="r" t="t"/>
              <a:pathLst>
                <a:path extrusionOk="0" h="50800" w="5080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rect b="b" l="l" r="r" t="t"/>
              <a:pathLst>
                <a:path extrusionOk="0" h="44450" w="4445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rect b="b" l="l" r="r" t="t"/>
              <a:pathLst>
                <a:path extrusionOk="0" h="57150" w="5715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rect b="b" l="l" r="r" t="t"/>
              <a:pathLst>
                <a:path extrusionOk="0" h="57150" w="5715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rect b="b" l="l" r="r" t="t"/>
              <a:pathLst>
                <a:path extrusionOk="0" h="31750" w="3175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rect b="b" l="l" r="r" t="t"/>
              <a:pathLst>
                <a:path extrusionOk="0" h="57150" w="5715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rect b="b" l="l" r="r" t="t"/>
              <a:pathLst>
                <a:path extrusionOk="0" h="50800" w="5080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rect b="b" l="l" r="r" t="t"/>
              <a:pathLst>
                <a:path extrusionOk="0" h="63500" w="6350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rect b="b" l="l" r="r" t="t"/>
              <a:pathLst>
                <a:path extrusionOk="0" h="19050" w="1905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rect b="b" l="l" r="r" t="t"/>
              <a:pathLst>
                <a:path extrusionOk="0" h="31750" w="3175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rect b="b" l="l" r="r" t="t"/>
              <a:pathLst>
                <a:path extrusionOk="0" h="38100" w="3810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rect b="b" l="l" r="r" t="t"/>
              <a:pathLst>
                <a:path extrusionOk="0" h="50800" w="5080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rect b="b" l="l" r="r" t="t"/>
              <a:pathLst>
                <a:path extrusionOk="0" h="19050" w="1905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rect b="b" l="l" r="r" t="t"/>
              <a:pathLst>
                <a:path extrusionOk="0" h="50800" w="5080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rect b="b" l="l" r="r" t="t"/>
              <a:pathLst>
                <a:path extrusionOk="0" h="31750" w="3175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rect b="b" l="l" r="r" t="t"/>
              <a:pathLst>
                <a:path extrusionOk="0" h="25400" w="2540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rect b="b" l="l" r="r" t="t"/>
              <a:pathLst>
                <a:path extrusionOk="0" h="44450" w="4445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rect b="b" l="l" r="r" t="t"/>
              <a:pathLst>
                <a:path extrusionOk="0" h="19050" w="1905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rect b="b" l="l" r="r" t="t"/>
              <a:pathLst>
                <a:path extrusionOk="0" h="38100" w="3810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rect b="b" l="l" r="r" t="t"/>
              <a:pathLst>
                <a:path extrusionOk="0" h="31750" w="3175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rect b="b" l="l" r="r" t="t"/>
              <a:pathLst>
                <a:path extrusionOk="0" h="57150" w="5715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rect b="b" l="l" r="r" t="t"/>
              <a:pathLst>
                <a:path extrusionOk="0" h="31750" w="2540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rect b="b" l="l" r="r" t="t"/>
              <a:pathLst>
                <a:path extrusionOk="0" h="44450" w="4445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rect b="b" l="l" r="r" t="t"/>
              <a:pathLst>
                <a:path extrusionOk="0" h="25400" w="2540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rect b="b" l="l" r="r" t="t"/>
              <a:pathLst>
                <a:path extrusionOk="0" h="57150" w="5715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rect b="b" l="l" r="r" t="t"/>
              <a:pathLst>
                <a:path extrusionOk="0" h="63500" w="6350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rect b="b" l="l" r="r" t="t"/>
              <a:pathLst>
                <a:path extrusionOk="0" h="19050" w="1905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rect b="b" l="l" r="r" t="t"/>
              <a:pathLst>
                <a:path extrusionOk="0" h="19050" w="1905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rect b="b" l="l" r="r" t="t"/>
              <a:pathLst>
                <a:path extrusionOk="0" h="50800" w="5080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rect b="b" l="l" r="r" t="t"/>
              <a:pathLst>
                <a:path extrusionOk="0" h="38100" w="3810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rect b="b" l="l" r="r" t="t"/>
              <a:pathLst>
                <a:path extrusionOk="0" h="63500" w="6350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rect b="b" l="l" r="r" t="t"/>
              <a:pathLst>
                <a:path extrusionOk="0" h="19050" w="1905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rect b="b" l="l" r="r" t="t"/>
              <a:pathLst>
                <a:path extrusionOk="0" h="19050" w="1905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rect b="b" l="l" r="r" t="t"/>
              <a:pathLst>
                <a:path extrusionOk="0" h="12700" w="1270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rect b="b" l="l" r="r" t="t"/>
              <a:pathLst>
                <a:path extrusionOk="0" h="19050" w="1905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rect b="b" l="l" r="r" t="t"/>
              <a:pathLst>
                <a:path extrusionOk="0" h="25400" w="2540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rect b="b" l="l" r="r" t="t"/>
              <a:pathLst>
                <a:path extrusionOk="0" h="50800" w="5080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rect b="b" l="l" r="r" t="t"/>
              <a:pathLst>
                <a:path extrusionOk="0" h="25400" w="2540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rect b="b" l="l" r="r" t="t"/>
              <a:pathLst>
                <a:path extrusionOk="0" h="44450" w="4445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rect b="b" l="l" r="r" t="t"/>
              <a:pathLst>
                <a:path extrusionOk="0" h="57150" w="5715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rect b="b" l="l" r="r" t="t"/>
              <a:pathLst>
                <a:path extrusionOk="0" h="19050" w="1905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rect b="b" l="l" r="r" t="t"/>
              <a:pathLst>
                <a:path extrusionOk="0" h="38100" w="3810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rect b="b" l="l" r="r" t="t"/>
              <a:pathLst>
                <a:path extrusionOk="0" h="12700" w="1270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rect b="b" l="l" r="r" t="t"/>
              <a:pathLst>
                <a:path extrusionOk="0" h="38100" w="3810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rect b="b" l="l" r="r" t="t"/>
              <a:pathLst>
                <a:path extrusionOk="0" h="50800" w="5080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rect b="b" l="l" r="r" t="t"/>
              <a:pathLst>
                <a:path extrusionOk="0" h="50800" w="5080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rect b="b" l="l" r="r" t="t"/>
              <a:pathLst>
                <a:path extrusionOk="0" h="50800" w="5080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rect b="b" l="l" r="r" t="t"/>
              <a:pathLst>
                <a:path extrusionOk="0" h="38100" w="3810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rect b="b" l="l" r="r" t="t"/>
              <a:pathLst>
                <a:path extrusionOk="0" h="44450" w="4445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rect b="b" l="l" r="r" t="t"/>
              <a:pathLst>
                <a:path extrusionOk="0" h="38100" w="3810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rect b="b" l="l" r="r" t="t"/>
              <a:pathLst>
                <a:path extrusionOk="0" h="25400" w="2540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rect b="b" l="l" r="r" t="t"/>
              <a:pathLst>
                <a:path extrusionOk="0" h="44450" w="4445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rect b="b" l="l" r="r" t="t"/>
              <a:pathLst>
                <a:path extrusionOk="0" h="57150" w="5715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rect b="b" l="l" r="r" t="t"/>
              <a:pathLst>
                <a:path extrusionOk="0" h="63500" w="6350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rect b="b" l="l" r="r" t="t"/>
              <a:pathLst>
                <a:path extrusionOk="0" h="44450" w="4445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rect b="b" l="l" r="r" t="t"/>
              <a:pathLst>
                <a:path extrusionOk="0" h="19050" w="1905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rect b="b" l="l" r="r" t="t"/>
              <a:pathLst>
                <a:path extrusionOk="0" h="25400" w="2540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rect b="b" l="l" r="r" t="t"/>
              <a:pathLst>
                <a:path extrusionOk="0" h="19050" w="1905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rect b="b" l="l" r="r" t="t"/>
              <a:pathLst>
                <a:path extrusionOk="0" h="31750" w="3175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rect b="b" l="l" r="r" t="t"/>
              <a:pathLst>
                <a:path extrusionOk="0" h="44450" w="4445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rect b="b" l="l" r="r" t="t"/>
              <a:pathLst>
                <a:path extrusionOk="0" h="44450" w="4445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rect b="b" l="l" r="r" t="t"/>
              <a:pathLst>
                <a:path extrusionOk="0" h="38100" w="3810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rect b="b" l="l" r="r" t="t"/>
              <a:pathLst>
                <a:path extrusionOk="0" h="25400" w="2540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rect b="b" l="l" r="r" t="t"/>
              <a:pathLst>
                <a:path extrusionOk="0" h="44450" w="4445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rect b="b" l="l" r="r" t="t"/>
              <a:pathLst>
                <a:path extrusionOk="0" h="31750" w="3175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rect b="b" l="l" r="r" t="t"/>
              <a:pathLst>
                <a:path extrusionOk="0" h="50800" w="5080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rect b="b" l="l" r="r" t="t"/>
              <a:pathLst>
                <a:path extrusionOk="0" h="19050" w="1905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rect b="b" l="l" r="r" t="t"/>
              <a:pathLst>
                <a:path extrusionOk="0" h="44450" w="4445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rect b="b" l="l" r="r" t="t"/>
              <a:pathLst>
                <a:path extrusionOk="0" h="50800" w="5080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rect b="b" l="l" r="r" t="t"/>
              <a:pathLst>
                <a:path extrusionOk="0" h="63500" w="6350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rect b="b" l="l" r="r" t="t"/>
              <a:pathLst>
                <a:path extrusionOk="0" h="38100" w="3810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rect b="b" l="l" r="r" t="t"/>
              <a:pathLst>
                <a:path extrusionOk="0" h="44450" w="4445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rect b="b" l="l" r="r" t="t"/>
              <a:pathLst>
                <a:path extrusionOk="0" h="44450" w="4445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rect b="b" l="l" r="r" t="t"/>
              <a:pathLst>
                <a:path extrusionOk="0" h="63500" w="6350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rect b="b" l="l" r="r" t="t"/>
              <a:pathLst>
                <a:path extrusionOk="0" h="12700" w="1270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rect b="b" l="l" r="r" t="t"/>
              <a:pathLst>
                <a:path extrusionOk="0" h="31750" w="3175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rect b="b" l="l" r="r" t="t"/>
              <a:pathLst>
                <a:path extrusionOk="0" h="50800" w="5080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rect b="b" l="l" r="r" t="t"/>
              <a:pathLst>
                <a:path extrusionOk="0" h="12700" w="1270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rect b="b" l="l" r="r" t="t"/>
              <a:pathLst>
                <a:path extrusionOk="0" h="38100" w="3810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rect b="b" l="l" r="r" t="t"/>
              <a:pathLst>
                <a:path extrusionOk="0" h="57150" w="5715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rect b="b" l="l" r="r" t="t"/>
              <a:pathLst>
                <a:path extrusionOk="0" h="44450" w="4445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rect b="b" l="l" r="r" t="t"/>
              <a:pathLst>
                <a:path extrusionOk="0" h="38100" w="3810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rect b="b" l="l" r="r" t="t"/>
              <a:pathLst>
                <a:path extrusionOk="0" h="31750" w="3175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rect b="b" l="l" r="r" t="t"/>
              <a:pathLst>
                <a:path extrusionOk="0" h="38100" w="3810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rect b="b" l="l" r="r" t="t"/>
              <a:pathLst>
                <a:path extrusionOk="0" h="50800" w="5080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rect b="b" l="l" r="r" t="t"/>
              <a:pathLst>
                <a:path extrusionOk="0" h="38100" w="3810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rect b="b" l="l" r="r" t="t"/>
              <a:pathLst>
                <a:path extrusionOk="0" h="50800" w="5080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rect b="b" l="l" r="r" t="t"/>
              <a:pathLst>
                <a:path extrusionOk="0" h="50800" w="5080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rect b="b" l="l" r="r" t="t"/>
              <a:pathLst>
                <a:path extrusionOk="0" h="25400" w="2540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rect b="b" l="l" r="r" t="t"/>
              <a:pathLst>
                <a:path extrusionOk="0" h="57150" w="5715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rect b="b" l="l" r="r" t="t"/>
              <a:pathLst>
                <a:path extrusionOk="0" h="50800" w="5080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rect b="b" l="l" r="r" t="t"/>
              <a:pathLst>
                <a:path extrusionOk="0" h="50800" w="5080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rect b="b" l="l" r="r" t="t"/>
              <a:pathLst>
                <a:path extrusionOk="0" h="50800" w="5080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rect b="b" l="l" r="r" t="t"/>
              <a:pathLst>
                <a:path extrusionOk="0" h="38100" w="3810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rect b="b" l="l" r="r" t="t"/>
              <a:pathLst>
                <a:path extrusionOk="0" h="19050" w="1905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rect b="b" l="l" r="r" t="t"/>
              <a:pathLst>
                <a:path extrusionOk="0" h="25400" w="2540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rect b="b" l="l" r="r" t="t"/>
              <a:pathLst>
                <a:path extrusionOk="0" h="38100" w="3810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rect b="b" l="l" r="r" t="t"/>
              <a:pathLst>
                <a:path extrusionOk="0" h="25400" w="2540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rect b="b" l="l" r="r" t="t"/>
              <a:pathLst>
                <a:path extrusionOk="0" h="19050" w="1905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rect b="b" l="l" r="r" t="t"/>
              <a:pathLst>
                <a:path extrusionOk="0" h="31750" w="3175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rect b="b" l="l" r="r" t="t"/>
              <a:pathLst>
                <a:path extrusionOk="0" h="50800" w="5080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rect b="b" l="l" r="r" t="t"/>
              <a:pathLst>
                <a:path extrusionOk="0" h="38100" w="3810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rect b="b" l="l" r="r" t="t"/>
              <a:pathLst>
                <a:path extrusionOk="0" h="38100" w="3810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rect b="b" l="l" r="r" t="t"/>
              <a:pathLst>
                <a:path extrusionOk="0" h="63500" w="6350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rect b="b" l="l" r="r" t="t"/>
              <a:pathLst>
                <a:path extrusionOk="0" h="50800" w="5080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rect b="b" l="l" r="r" t="t"/>
              <a:pathLst>
                <a:path extrusionOk="0" h="57150" w="5715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rect b="b" l="l" r="r" t="t"/>
              <a:pathLst>
                <a:path extrusionOk="0" h="38100" w="3810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rect b="b" l="l" r="r" t="t"/>
              <a:pathLst>
                <a:path extrusionOk="0" h="57150" w="5715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rect b="b" l="l" r="r" t="t"/>
              <a:pathLst>
                <a:path extrusionOk="0" h="12700" w="1270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rect b="b" l="l" r="r" t="t"/>
              <a:pathLst>
                <a:path extrusionOk="0" h="50800" w="5080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rect b="b" l="l" r="r" t="t"/>
              <a:pathLst>
                <a:path extrusionOk="0" h="57150" w="5715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rect b="b" l="l" r="r" t="t"/>
              <a:pathLst>
                <a:path extrusionOk="0" h="50800" w="5080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rect b="b" l="l" r="r" t="t"/>
              <a:pathLst>
                <a:path extrusionOk="0" h="38100" w="3810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rect b="b" l="l" r="r" t="t"/>
              <a:pathLst>
                <a:path extrusionOk="0" h="57150" w="5715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rect b="b" l="l" r="r" t="t"/>
              <a:pathLst>
                <a:path extrusionOk="0" h="50800" w="5080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rect b="b" l="l" r="r" t="t"/>
              <a:pathLst>
                <a:path extrusionOk="0" h="57150" w="5715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rect b="b" l="l" r="r" t="t"/>
              <a:pathLst>
                <a:path extrusionOk="0" h="44450" w="4445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rect b="b" l="l" r="r" t="t"/>
              <a:pathLst>
                <a:path extrusionOk="0" h="57150" w="5715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rect b="b" l="l" r="r" t="t"/>
              <a:pathLst>
                <a:path extrusionOk="0" h="31750" w="3175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rect b="b" l="l" r="r" t="t"/>
              <a:pathLst>
                <a:path extrusionOk="0" h="57150" w="5715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rect b="b" l="l" r="r" t="t"/>
              <a:pathLst>
                <a:path extrusionOk="0" h="38100" w="3810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rect b="b" l="l" r="r" t="t"/>
              <a:pathLst>
                <a:path extrusionOk="0" h="25400" w="2540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rect b="b" l="l" r="r" t="t"/>
              <a:pathLst>
                <a:path extrusionOk="0" h="25400" w="2540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rect b="b" l="l" r="r" t="t"/>
              <a:pathLst>
                <a:path extrusionOk="0" h="50800" w="5080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rect b="b" l="l" r="r" t="t"/>
              <a:pathLst>
                <a:path extrusionOk="0" h="25400" w="2540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rect b="b" l="l" r="r" t="t"/>
              <a:pathLst>
                <a:path extrusionOk="0" h="44450" w="4445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rect b="b" l="l" r="r" t="t"/>
              <a:pathLst>
                <a:path extrusionOk="0" h="19050" w="1905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rect b="b" l="l" r="r" t="t"/>
              <a:pathLst>
                <a:path extrusionOk="0" h="31750" w="3175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rect b="b" l="l" r="r" t="t"/>
              <a:pathLst>
                <a:path extrusionOk="0" h="38100" w="3810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rect b="b" l="l" r="r" t="t"/>
              <a:pathLst>
                <a:path extrusionOk="0" h="12700" w="1270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rect b="b" l="l" r="r" t="t"/>
              <a:pathLst>
                <a:path extrusionOk="0" h="25400" w="2540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rect b="b" l="l" r="r" t="t"/>
              <a:pathLst>
                <a:path extrusionOk="0" h="31750" w="3175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rect b="b" l="l" r="r" t="t"/>
              <a:pathLst>
                <a:path extrusionOk="0" h="50800" w="5080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rect b="b" l="l" r="r" t="t"/>
              <a:pathLst>
                <a:path extrusionOk="0" h="38100" w="3810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rect b="b" l="l" r="r" t="t"/>
              <a:pathLst>
                <a:path extrusionOk="0" h="19050" w="1905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rect b="b" l="l" r="r" t="t"/>
              <a:pathLst>
                <a:path extrusionOk="0" h="19050" w="1905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rect b="b" l="l" r="r" t="t"/>
              <a:pathLst>
                <a:path extrusionOk="0" h="31750" w="3175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rect b="b" l="l" r="r" t="t"/>
              <a:pathLst>
                <a:path extrusionOk="0" h="38100" w="3810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rect b="b" l="l" r="r" t="t"/>
              <a:pathLst>
                <a:path extrusionOk="0" h="19050" w="1905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rect b="b" l="l" r="r" t="t"/>
              <a:pathLst>
                <a:path extrusionOk="0" h="31750" w="3175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rect b="b" l="l" r="r" t="t"/>
              <a:pathLst>
                <a:path extrusionOk="0" h="12700" w="1270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rect b="b" l="l" r="r" t="t"/>
              <a:pathLst>
                <a:path extrusionOk="0" h="57150" w="5715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rect b="b" l="l" r="r" t="t"/>
              <a:pathLst>
                <a:path extrusionOk="0" h="50800" w="5080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rect b="b" l="l" r="r" t="t"/>
              <a:pathLst>
                <a:path extrusionOk="0" h="31750" w="3175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rect b="b" l="l" r="r" t="t"/>
              <a:pathLst>
                <a:path extrusionOk="0" h="44450" w="4445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rect b="b" l="l" r="r" t="t"/>
              <a:pathLst>
                <a:path extrusionOk="0" h="38100" w="3810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rect b="b" l="l" r="r" t="t"/>
              <a:pathLst>
                <a:path extrusionOk="0" h="25400" w="2540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rect b="b" l="l" r="r" t="t"/>
              <a:pathLst>
                <a:path extrusionOk="0" h="57150" w="5715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rect b="b" l="l" r="r" t="t"/>
              <a:pathLst>
                <a:path extrusionOk="0" h="44450" w="4445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rect b="b" l="l" r="r" t="t"/>
              <a:pathLst>
                <a:path extrusionOk="0" h="44450" w="4445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rect b="b" l="l" r="r" t="t"/>
              <a:pathLst>
                <a:path extrusionOk="0" h="50800" w="5080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rect b="b" l="l" r="r" t="t"/>
              <a:pathLst>
                <a:path extrusionOk="0" h="44450" w="4445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rect b="b" l="l" r="r" t="t"/>
              <a:pathLst>
                <a:path extrusionOk="0" h="19050" w="1905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rect b="b" l="l" r="r" t="t"/>
              <a:pathLst>
                <a:path extrusionOk="0" h="25400" w="2540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rect b="b" l="l" r="r" t="t"/>
              <a:pathLst>
                <a:path extrusionOk="0" h="19050" w="1905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rect b="b" l="l" r="r" t="t"/>
              <a:pathLst>
                <a:path extrusionOk="0" h="57150" w="5715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rect b="b" l="l" r="r" t="t"/>
              <a:pathLst>
                <a:path extrusionOk="0" h="57150" w="5715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rect b="b" l="l" r="r" t="t"/>
              <a:pathLst>
                <a:path extrusionOk="0" h="38100" w="3810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rect b="b" l="l" r="r" t="t"/>
              <a:pathLst>
                <a:path extrusionOk="0" h="50800" w="5080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rect b="b" l="l" r="r" t="t"/>
              <a:pathLst>
                <a:path extrusionOk="0" h="38100" w="3810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rect b="b" l="l" r="r" t="t"/>
              <a:pathLst>
                <a:path extrusionOk="0" h="38100" w="3810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rect b="b" l="l" r="r" t="t"/>
              <a:pathLst>
                <a:path extrusionOk="0" h="31750" w="3175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rect b="b" l="l" r="r" t="t"/>
              <a:pathLst>
                <a:path extrusionOk="0" h="50800" w="5080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rect b="b" l="l" r="r" t="t"/>
              <a:pathLst>
                <a:path extrusionOk="0" h="44450" w="4445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rect b="b" l="l" r="r" t="t"/>
              <a:pathLst>
                <a:path extrusionOk="0" h="50800" w="5080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rect b="b" l="l" r="r" t="t"/>
              <a:pathLst>
                <a:path extrusionOk="0" h="31750" w="3175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rect b="b" l="l" r="r" t="t"/>
              <a:pathLst>
                <a:path extrusionOk="0" h="57150" w="5715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rect b="b" l="l" r="r" t="t"/>
              <a:pathLst>
                <a:path extrusionOk="0" h="25400" w="2540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rect b="b" l="l" r="r" t="t"/>
              <a:pathLst>
                <a:path extrusionOk="0" h="57150" w="5715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rect b="b" l="l" r="r" t="t"/>
              <a:pathLst>
                <a:path extrusionOk="0" h="25400" w="2540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rect b="b" l="l" r="r" t="t"/>
              <a:pathLst>
                <a:path extrusionOk="0" h="31750" w="3175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rect b="b" l="l" r="r" t="t"/>
              <a:pathLst>
                <a:path extrusionOk="0" h="38100" w="3810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rect b="b" l="l" r="r" t="t"/>
              <a:pathLst>
                <a:path extrusionOk="0" h="120650" w="12065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rect b="b" l="l" r="r" t="t"/>
              <a:pathLst>
                <a:path extrusionOk="0" h="127000" w="12700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rect b="b" l="l" r="r" t="t"/>
              <a:pathLst>
                <a:path extrusionOk="0" h="260350" w="26035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rect b="b" l="l" r="r" t="t"/>
              <a:pathLst>
                <a:path extrusionOk="0" h="177800" w="17780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rect b="b" l="l" r="r" t="t"/>
              <a:pathLst>
                <a:path extrusionOk="0" h="190500" w="19050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rect b="b" l="l" r="r" t="t"/>
              <a:pathLst>
                <a:path extrusionOk="0" h="133350" w="13335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rect b="b" l="l" r="r" t="t"/>
              <a:pathLst>
                <a:path extrusionOk="0" h="228600" w="22860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rect b="b" l="l" r="r" t="t"/>
              <a:pathLst>
                <a:path extrusionOk="0" h="247650" w="24765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rect b="b" l="l" r="r" t="t"/>
              <a:pathLst>
                <a:path extrusionOk="0" h="120650" w="12065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rect b="b" l="l" r="r" t="t"/>
              <a:pathLst>
                <a:path extrusionOk="0" h="95250" w="9525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rect b="b" l="l" r="r" t="t"/>
              <a:pathLst>
                <a:path extrusionOk="0" h="209550" w="20955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rect b="b" l="l" r="r" t="t"/>
              <a:pathLst>
                <a:path extrusionOk="0" h="215900" w="21590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rect b="b" l="l" r="r" t="t"/>
              <a:pathLst>
                <a:path extrusionOk="0" h="95250" w="9525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rect b="b" l="l" r="r" t="t"/>
              <a:pathLst>
                <a:path extrusionOk="0" h="241300" w="24130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rect b="b" l="l" r="r" t="t"/>
              <a:pathLst>
                <a:path extrusionOk="0" h="190500" w="19050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rect b="b" l="l" r="r" t="t"/>
              <a:pathLst>
                <a:path extrusionOk="0" h="139700" w="13970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rect b="b" l="l" r="r" t="t"/>
              <a:pathLst>
                <a:path extrusionOk="0" h="260350" w="26035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rect b="b" l="l" r="r" t="t"/>
              <a:pathLst>
                <a:path extrusionOk="0" h="215900" w="21590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rect b="b" l="l" r="r" t="t"/>
              <a:pathLst>
                <a:path extrusionOk="0" h="241300" w="24130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rect b="b" l="l" r="r" t="t"/>
              <a:pathLst>
                <a:path extrusionOk="0" h="260350" w="26035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rect b="b" l="l" r="r" t="t"/>
              <a:pathLst>
                <a:path extrusionOk="0" h="114300" w="11430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rect b="b" l="l" r="r" t="t"/>
              <a:pathLst>
                <a:path extrusionOk="0" h="88900" w="8890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rect b="b" l="l" r="r" t="t"/>
              <a:pathLst>
                <a:path extrusionOk="0" h="139700" w="13970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8" name="Google Shape;298;p1"/>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lvl="0" rtl="0" algn="ctr">
              <a:buNone/>
              <a:defRPr sz="1300">
                <a:solidFill>
                  <a:srgbClr val="FFFFFF"/>
                </a:solidFill>
                <a:latin typeface="Megrim"/>
                <a:ea typeface="Megrim"/>
                <a:cs typeface="Megrim"/>
                <a:sym typeface="Megrim"/>
              </a:defRPr>
            </a:lvl1pPr>
            <a:lvl2pPr lvl="1" rtl="0" algn="ctr">
              <a:buNone/>
              <a:defRPr sz="1300">
                <a:solidFill>
                  <a:srgbClr val="FFFFFF"/>
                </a:solidFill>
                <a:latin typeface="Megrim"/>
                <a:ea typeface="Megrim"/>
                <a:cs typeface="Megrim"/>
                <a:sym typeface="Megrim"/>
              </a:defRPr>
            </a:lvl2pPr>
            <a:lvl3pPr lvl="2" rtl="0" algn="ctr">
              <a:buNone/>
              <a:defRPr sz="1300">
                <a:solidFill>
                  <a:srgbClr val="FFFFFF"/>
                </a:solidFill>
                <a:latin typeface="Megrim"/>
                <a:ea typeface="Megrim"/>
                <a:cs typeface="Megrim"/>
                <a:sym typeface="Megrim"/>
              </a:defRPr>
            </a:lvl3pPr>
            <a:lvl4pPr lvl="3" rtl="0" algn="ctr">
              <a:buNone/>
              <a:defRPr sz="1300">
                <a:solidFill>
                  <a:srgbClr val="FFFFFF"/>
                </a:solidFill>
                <a:latin typeface="Megrim"/>
                <a:ea typeface="Megrim"/>
                <a:cs typeface="Megrim"/>
                <a:sym typeface="Megrim"/>
              </a:defRPr>
            </a:lvl4pPr>
            <a:lvl5pPr lvl="4" rtl="0" algn="ctr">
              <a:buNone/>
              <a:defRPr sz="1300">
                <a:solidFill>
                  <a:srgbClr val="FFFFFF"/>
                </a:solidFill>
                <a:latin typeface="Megrim"/>
                <a:ea typeface="Megrim"/>
                <a:cs typeface="Megrim"/>
                <a:sym typeface="Megrim"/>
              </a:defRPr>
            </a:lvl5pPr>
            <a:lvl6pPr lvl="5" rtl="0" algn="ctr">
              <a:buNone/>
              <a:defRPr sz="1300">
                <a:solidFill>
                  <a:srgbClr val="FFFFFF"/>
                </a:solidFill>
                <a:latin typeface="Megrim"/>
                <a:ea typeface="Megrim"/>
                <a:cs typeface="Megrim"/>
                <a:sym typeface="Megrim"/>
              </a:defRPr>
            </a:lvl6pPr>
            <a:lvl7pPr lvl="6" rtl="0" algn="ctr">
              <a:buNone/>
              <a:defRPr sz="1300">
                <a:solidFill>
                  <a:srgbClr val="FFFFFF"/>
                </a:solidFill>
                <a:latin typeface="Megrim"/>
                <a:ea typeface="Megrim"/>
                <a:cs typeface="Megrim"/>
                <a:sym typeface="Megrim"/>
              </a:defRPr>
            </a:lvl7pPr>
            <a:lvl8pPr lvl="7" rtl="0" algn="ctr">
              <a:buNone/>
              <a:defRPr sz="1300">
                <a:solidFill>
                  <a:srgbClr val="FFFFFF"/>
                </a:solidFill>
                <a:latin typeface="Megrim"/>
                <a:ea typeface="Megrim"/>
                <a:cs typeface="Megrim"/>
                <a:sym typeface="Megrim"/>
              </a:defRPr>
            </a:lvl8pPr>
            <a:lvl9pPr lvl="8" rtl="0" algn="ctr">
              <a:buNone/>
              <a:defRPr sz="1300">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1"/>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1pPr>
            <a:lvl2pPr lvl="1"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2pPr>
            <a:lvl3pPr lvl="2"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3pPr>
            <a:lvl4pPr lvl="3"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4pPr>
            <a:lvl5pPr lvl="4"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5pPr>
            <a:lvl6pPr lvl="5"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6pPr>
            <a:lvl7pPr lvl="6"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7pPr>
            <a:lvl8pPr lvl="7"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8pPr>
            <a:lvl9pPr lvl="8" rt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9pPr>
          </a:lstStyle>
          <a:p/>
        </p:txBody>
      </p:sp>
      <p:sp>
        <p:nvSpPr>
          <p:cNvPr id="300" name="Google Shape;300;p1"/>
          <p:cNvSpPr txBox="1"/>
          <p:nvPr>
            <p:ph idx="1" type="body"/>
          </p:nvPr>
        </p:nvSpPr>
        <p:spPr>
          <a:xfrm>
            <a:off x="1315475" y="1577785"/>
            <a:ext cx="6513000" cy="26955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81000" lvl="0" marL="457200" rtl="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indent="-381000" lvl="1" marL="9144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indent="-381000" lvl="2" marL="13716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indent="-381000" lvl="3" marL="18288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indent="-381000" lvl="4" marL="22860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indent="-381000" lvl="5" marL="27432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indent="-381000" lvl="6" marL="32004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indent="-381000" lvl="7" marL="36576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indent="-381000" lvl="8" marL="4114800" rtl="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rect b="b" l="l" r="r" t="t"/>
              <a:pathLst>
                <a:path extrusionOk="0" h="4241800" w="619760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rect b="b" l="l" r="r" t="t"/>
              <a:pathLst>
                <a:path extrusionOk="0" h="3581400" w="462280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rect b="b" l="l" r="r" t="t"/>
              <a:pathLst>
                <a:path extrusionOk="0" h="2838450" w="266065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rect b="b" l="l" r="r" t="t"/>
              <a:pathLst>
                <a:path extrusionOk="0" h="3562350" w="546735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3"/>
          <p:cNvSpPr txBox="1"/>
          <p:nvPr>
            <p:ph type="title"/>
          </p:nvPr>
        </p:nvSpPr>
        <p:spPr>
          <a:xfrm>
            <a:off x="4832275" y="293500"/>
            <a:ext cx="4311600" cy="620400"/>
          </a:xfrm>
          <a:prstGeom prst="rect">
            <a:avLst/>
          </a:prstGeom>
          <a:solidFill>
            <a:schemeClr val="accent1"/>
          </a:solidFill>
        </p:spPr>
        <p:txBody>
          <a:bodyPr anchorCtr="0" anchor="b" bIns="0" lIns="0" spcFirstLastPara="1" rIns="0" wrap="square" tIns="0">
            <a:noAutofit/>
          </a:bodyPr>
          <a:lstStyle/>
          <a:p>
            <a:pPr indent="0" lvl="0" marL="0" rtl="0" algn="ctr">
              <a:spcBef>
                <a:spcPts val="0"/>
              </a:spcBef>
              <a:spcAft>
                <a:spcPts val="0"/>
              </a:spcAft>
              <a:buNone/>
            </a:pPr>
            <a:r>
              <a:rPr b="1" lang="en"/>
              <a:t>Spaceship Titanic</a:t>
            </a:r>
            <a:endParaRPr b="1"/>
          </a:p>
        </p:txBody>
      </p:sp>
      <p:sp>
        <p:nvSpPr>
          <p:cNvPr id="764" name="Google Shape;764;p13"/>
          <p:cNvSpPr txBox="1"/>
          <p:nvPr>
            <p:ph idx="4294967295" type="ctrTitle"/>
          </p:nvPr>
        </p:nvSpPr>
        <p:spPr>
          <a:xfrm>
            <a:off x="4831681" y="1069275"/>
            <a:ext cx="4312200" cy="660900"/>
          </a:xfrm>
          <a:prstGeom prst="rect">
            <a:avLst/>
          </a:prstGeom>
          <a:solidFill>
            <a:schemeClr val="accent2"/>
          </a:solidFill>
        </p:spPr>
        <p:txBody>
          <a:bodyPr anchorCtr="0" anchor="b" bIns="0" lIns="0" spcFirstLastPara="1" rIns="0" wrap="square" tIns="0">
            <a:noAutofit/>
          </a:bodyPr>
          <a:lstStyle/>
          <a:p>
            <a:pPr indent="0" lvl="0" marL="0" rtl="0" algn="ctr">
              <a:spcBef>
                <a:spcPts val="0"/>
              </a:spcBef>
              <a:spcAft>
                <a:spcPts val="0"/>
              </a:spcAft>
              <a:buSzPts val="990"/>
              <a:buNone/>
            </a:pPr>
            <a:r>
              <a:rPr lang="en" sz="2800">
                <a:solidFill>
                  <a:schemeClr val="accent2"/>
                </a:solidFill>
              </a:rPr>
              <a:t>T</a:t>
            </a:r>
            <a:r>
              <a:rPr b="1" lang="en" sz="2800">
                <a:solidFill>
                  <a:schemeClr val="accent2"/>
                </a:solidFill>
              </a:rPr>
              <a:t>: </a:t>
            </a:r>
            <a:endParaRPr b="1" sz="2800">
              <a:solidFill>
                <a:schemeClr val="accent2"/>
              </a:solidFill>
            </a:endParaRPr>
          </a:p>
        </p:txBody>
      </p:sp>
      <p:sp>
        <p:nvSpPr>
          <p:cNvPr id="765" name="Google Shape;765;p13"/>
          <p:cNvSpPr txBox="1"/>
          <p:nvPr/>
        </p:nvSpPr>
        <p:spPr>
          <a:xfrm>
            <a:off x="5909037" y="1069275"/>
            <a:ext cx="3234600" cy="6609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Kobe Martinez	</a:t>
            </a:r>
            <a:r>
              <a:rPr lang="en" sz="1200">
                <a:solidFill>
                  <a:schemeClr val="lt1"/>
                </a:solidFill>
                <a:latin typeface="Lato"/>
                <a:ea typeface="Lato"/>
                <a:cs typeface="Lato"/>
                <a:sym typeface="Lato"/>
              </a:rPr>
              <a:t>Gregory Celestino</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Daniel Rodas		Angel Serrano		Santiago Bautista</a:t>
            </a:r>
            <a:endParaRPr sz="1200">
              <a:solidFill>
                <a:schemeClr val="lt1"/>
              </a:solidFill>
              <a:latin typeface="Lato"/>
              <a:ea typeface="Lato"/>
              <a:cs typeface="Lato"/>
              <a:sym typeface="Lato"/>
            </a:endParaRPr>
          </a:p>
        </p:txBody>
      </p:sp>
      <p:sp>
        <p:nvSpPr>
          <p:cNvPr id="766" name="Google Shape;766;p13"/>
          <p:cNvSpPr txBox="1"/>
          <p:nvPr/>
        </p:nvSpPr>
        <p:spPr>
          <a:xfrm>
            <a:off x="4133375" y="1090650"/>
            <a:ext cx="2578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lt1"/>
                </a:solidFill>
                <a:latin typeface="Megrim"/>
                <a:ea typeface="Megrim"/>
                <a:cs typeface="Megrim"/>
                <a:sym typeface="Megrim"/>
              </a:rPr>
              <a:t>TEAM:</a:t>
            </a:r>
            <a:endParaRPr sz="600"/>
          </a:p>
        </p:txBody>
      </p:sp>
      <p:pic>
        <p:nvPicPr>
          <p:cNvPr id="767" name="Google Shape;767;p13"/>
          <p:cNvPicPr preferRelativeResize="0"/>
          <p:nvPr/>
        </p:nvPicPr>
        <p:blipFill>
          <a:blip r:embed="rId3">
            <a:alphaModFix/>
          </a:blip>
          <a:stretch>
            <a:fillRect/>
          </a:stretch>
        </p:blipFill>
        <p:spPr>
          <a:xfrm>
            <a:off x="-2564275" y="736508"/>
            <a:ext cx="9144001" cy="47169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2"/>
          <p:cNvSpPr txBox="1"/>
          <p:nvPr>
            <p:ph type="title"/>
          </p:nvPr>
        </p:nvSpPr>
        <p:spPr>
          <a:xfrm>
            <a:off x="1297500" y="0"/>
            <a:ext cx="7038900" cy="806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KNN with Cross-Validation, Standard Scalar using Bagging and Voting</a:t>
            </a:r>
            <a:endParaRPr sz="1800"/>
          </a:p>
        </p:txBody>
      </p:sp>
      <p:pic>
        <p:nvPicPr>
          <p:cNvPr id="877" name="Google Shape;877;p22"/>
          <p:cNvPicPr preferRelativeResize="0"/>
          <p:nvPr/>
        </p:nvPicPr>
        <p:blipFill>
          <a:blip r:embed="rId3">
            <a:alphaModFix/>
          </a:blip>
          <a:stretch>
            <a:fillRect/>
          </a:stretch>
        </p:blipFill>
        <p:spPr>
          <a:xfrm>
            <a:off x="1297503" y="806325"/>
            <a:ext cx="3012690" cy="4337176"/>
          </a:xfrm>
          <a:prstGeom prst="rect">
            <a:avLst/>
          </a:prstGeom>
          <a:noFill/>
          <a:ln>
            <a:noFill/>
          </a:ln>
        </p:spPr>
      </p:pic>
      <p:sp>
        <p:nvSpPr>
          <p:cNvPr id="878" name="Google Shape;878;p22"/>
          <p:cNvSpPr txBox="1"/>
          <p:nvPr>
            <p:ph idx="1" type="body"/>
          </p:nvPr>
        </p:nvSpPr>
        <p:spPr>
          <a:xfrm>
            <a:off x="4310200" y="806325"/>
            <a:ext cx="4833900" cy="43371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The output suggests that, for the given dataset, the choice of ‘n_neighbors’ does not significantly impact the accuracy of the Bagging and Voting ensembles.</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The accuracy remains relatively stable across different values of ‘n_neightbors’.</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Both Bagging and Voting ensembles consistently achieve accuracies around 0.73 for the specified number of base classifiers, in this case ‘num_classifiers = 10’.</a:t>
            </a:r>
            <a:endParaRPr sz="1400"/>
          </a:p>
        </p:txBody>
      </p:sp>
      <p:sp>
        <p:nvSpPr>
          <p:cNvPr id="879" name="Google Shape;879;p22"/>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80" name="Google Shape;880;p22"/>
          <p:cNvSpPr txBox="1"/>
          <p:nvPr/>
        </p:nvSpPr>
        <p:spPr>
          <a:xfrm>
            <a:off x="0" y="195437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81" name="Google Shape;881;p22"/>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82" name="Google Shape;882;p22"/>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83" name="Google Shape;883;p22"/>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84" name="Google Shape;884;p22"/>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23"/>
          <p:cNvSpPr txBox="1"/>
          <p:nvPr>
            <p:ph type="title"/>
          </p:nvPr>
        </p:nvSpPr>
        <p:spPr>
          <a:xfrm>
            <a:off x="1229025" y="1203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Decision Tree Classifier</a:t>
            </a:r>
            <a:endParaRPr/>
          </a:p>
        </p:txBody>
      </p:sp>
      <p:pic>
        <p:nvPicPr>
          <p:cNvPr id="890" name="Google Shape;890;p23"/>
          <p:cNvPicPr preferRelativeResize="0"/>
          <p:nvPr/>
        </p:nvPicPr>
        <p:blipFill>
          <a:blip r:embed="rId3">
            <a:alphaModFix/>
          </a:blip>
          <a:stretch>
            <a:fillRect/>
          </a:stretch>
        </p:blipFill>
        <p:spPr>
          <a:xfrm>
            <a:off x="1297500" y="931925"/>
            <a:ext cx="5125951" cy="291975"/>
          </a:xfrm>
          <a:prstGeom prst="rect">
            <a:avLst/>
          </a:prstGeom>
          <a:noFill/>
          <a:ln>
            <a:noFill/>
          </a:ln>
        </p:spPr>
      </p:pic>
      <p:pic>
        <p:nvPicPr>
          <p:cNvPr id="891" name="Google Shape;891;p23"/>
          <p:cNvPicPr preferRelativeResize="0"/>
          <p:nvPr/>
        </p:nvPicPr>
        <p:blipFill>
          <a:blip r:embed="rId4">
            <a:alphaModFix/>
          </a:blip>
          <a:stretch>
            <a:fillRect/>
          </a:stretch>
        </p:blipFill>
        <p:spPr>
          <a:xfrm>
            <a:off x="1284000" y="1223900"/>
            <a:ext cx="3859510" cy="3782951"/>
          </a:xfrm>
          <a:prstGeom prst="rect">
            <a:avLst/>
          </a:prstGeom>
          <a:noFill/>
          <a:ln>
            <a:noFill/>
          </a:ln>
        </p:spPr>
      </p:pic>
      <p:sp>
        <p:nvSpPr>
          <p:cNvPr id="892" name="Google Shape;892;p23"/>
          <p:cNvSpPr txBox="1"/>
          <p:nvPr>
            <p:ph idx="1" type="body"/>
          </p:nvPr>
        </p:nvSpPr>
        <p:spPr>
          <a:xfrm>
            <a:off x="5143500" y="1223900"/>
            <a:ext cx="4000500" cy="37830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Decision Tree is a flowchart-like structure in which each internal node represents a “test” on an </a:t>
            </a:r>
            <a:r>
              <a:rPr lang="en" sz="1400"/>
              <a:t>attribute, where each branch would represent the outcome of the test, with each leaf node that represents a class label. </a:t>
            </a:r>
            <a:endParaRPr sz="1400"/>
          </a:p>
          <a:p>
            <a:pPr indent="-317500" lvl="0" marL="457200" rtl="0" algn="l">
              <a:spcBef>
                <a:spcPts val="0"/>
              </a:spcBef>
              <a:spcAft>
                <a:spcPts val="0"/>
              </a:spcAft>
              <a:buSzPts val="1400"/>
              <a:buChar char="●"/>
            </a:pPr>
            <a:r>
              <a:rPr lang="en" sz="1400"/>
              <a:t>Applying this to our project to find who was transported on the Spaceship Titanic, thus splitting our data for training and testing it through our algorithm would give us the accuracy of the Decision Tree through iterating from the random values. We find through with the highest accuracy of 0.74 or 74%.</a:t>
            </a:r>
            <a:endParaRPr sz="1400"/>
          </a:p>
        </p:txBody>
      </p:sp>
      <p:sp>
        <p:nvSpPr>
          <p:cNvPr id="893" name="Google Shape;893;p23"/>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94" name="Google Shape;894;p23"/>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95" name="Google Shape;895;p23"/>
          <p:cNvSpPr txBox="1"/>
          <p:nvPr/>
        </p:nvSpPr>
        <p:spPr>
          <a:xfrm>
            <a:off x="0" y="2342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96" name="Google Shape;896;p23"/>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97" name="Google Shape;897;p23"/>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98" name="Google Shape;898;p23"/>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24"/>
          <p:cNvSpPr txBox="1"/>
          <p:nvPr>
            <p:ph type="title"/>
          </p:nvPr>
        </p:nvSpPr>
        <p:spPr>
          <a:xfrm>
            <a:off x="1315500" y="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Decision Tree with Cross-Validation</a:t>
            </a:r>
            <a:endParaRPr sz="2300"/>
          </a:p>
        </p:txBody>
      </p:sp>
      <p:pic>
        <p:nvPicPr>
          <p:cNvPr id="904" name="Google Shape;904;p24"/>
          <p:cNvPicPr preferRelativeResize="0"/>
          <p:nvPr/>
        </p:nvPicPr>
        <p:blipFill>
          <a:blip r:embed="rId3">
            <a:alphaModFix/>
          </a:blip>
          <a:stretch>
            <a:fillRect/>
          </a:stretch>
        </p:blipFill>
        <p:spPr>
          <a:xfrm>
            <a:off x="1315500" y="660525"/>
            <a:ext cx="4390126" cy="3935801"/>
          </a:xfrm>
          <a:prstGeom prst="rect">
            <a:avLst/>
          </a:prstGeom>
          <a:noFill/>
          <a:ln>
            <a:noFill/>
          </a:ln>
        </p:spPr>
      </p:pic>
      <p:sp>
        <p:nvSpPr>
          <p:cNvPr id="905" name="Google Shape;905;p24"/>
          <p:cNvSpPr txBox="1"/>
          <p:nvPr/>
        </p:nvSpPr>
        <p:spPr>
          <a:xfrm>
            <a:off x="5908375" y="726925"/>
            <a:ext cx="2853600" cy="423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We next apply the Cross-Validation to the Decision Tree algorithm which will aid us to give an efficient evaluation by splitting the data into multiple subset to train and test in order to validate the model several times. </a:t>
            </a:r>
            <a:endParaRPr>
              <a:solidFill>
                <a:srgbClr val="FFFFFF"/>
              </a:solidFill>
              <a:latin typeface="Abel"/>
              <a:ea typeface="Abel"/>
              <a:cs typeface="Abel"/>
              <a:sym typeface="Abel"/>
            </a:endParaRPr>
          </a:p>
          <a:p>
            <a:pPr indent="-317500" lvl="0" marL="457200" rtl="0" algn="l">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Though the percent was reduce by 2% this results to making the Decision Tree with Cross-Validation for a more realistic estimate of the accuracy of our data which gives us the accuracy of 0.72 or 72%.</a:t>
            </a:r>
            <a:endParaRPr>
              <a:solidFill>
                <a:srgbClr val="FFFFFF"/>
              </a:solidFill>
              <a:latin typeface="Abel"/>
              <a:ea typeface="Abel"/>
              <a:cs typeface="Abel"/>
              <a:sym typeface="Abel"/>
            </a:endParaRPr>
          </a:p>
        </p:txBody>
      </p:sp>
      <p:sp>
        <p:nvSpPr>
          <p:cNvPr id="906" name="Google Shape;906;p24"/>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07" name="Google Shape;907;p24"/>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08" name="Google Shape;908;p24"/>
          <p:cNvSpPr txBox="1"/>
          <p:nvPr/>
        </p:nvSpPr>
        <p:spPr>
          <a:xfrm>
            <a:off x="0" y="2342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09" name="Google Shape;909;p24"/>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10" name="Google Shape;910;p24"/>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11" name="Google Shape;911;p24"/>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25"/>
          <p:cNvSpPr txBox="1"/>
          <p:nvPr>
            <p:ph type="title"/>
          </p:nvPr>
        </p:nvSpPr>
        <p:spPr>
          <a:xfrm>
            <a:off x="1284000" y="15145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t>Decision Tree using Standard Scalar and Cross-Validation</a:t>
            </a:r>
            <a:endParaRPr sz="2100"/>
          </a:p>
        </p:txBody>
      </p:sp>
      <p:pic>
        <p:nvPicPr>
          <p:cNvPr id="917" name="Google Shape;917;p25"/>
          <p:cNvPicPr preferRelativeResize="0"/>
          <p:nvPr/>
        </p:nvPicPr>
        <p:blipFill>
          <a:blip r:embed="rId3">
            <a:alphaModFix/>
          </a:blip>
          <a:stretch>
            <a:fillRect/>
          </a:stretch>
        </p:blipFill>
        <p:spPr>
          <a:xfrm>
            <a:off x="1297500" y="857225"/>
            <a:ext cx="4057472" cy="2975224"/>
          </a:xfrm>
          <a:prstGeom prst="rect">
            <a:avLst/>
          </a:prstGeom>
          <a:noFill/>
          <a:ln>
            <a:noFill/>
          </a:ln>
        </p:spPr>
      </p:pic>
      <p:pic>
        <p:nvPicPr>
          <p:cNvPr id="918" name="Google Shape;918;p25"/>
          <p:cNvPicPr preferRelativeResize="0"/>
          <p:nvPr/>
        </p:nvPicPr>
        <p:blipFill>
          <a:blip r:embed="rId4">
            <a:alphaModFix/>
          </a:blip>
          <a:stretch>
            <a:fillRect/>
          </a:stretch>
        </p:blipFill>
        <p:spPr>
          <a:xfrm>
            <a:off x="1297500" y="3832438"/>
            <a:ext cx="3636995" cy="1188025"/>
          </a:xfrm>
          <a:prstGeom prst="rect">
            <a:avLst/>
          </a:prstGeom>
          <a:noFill/>
          <a:ln>
            <a:noFill/>
          </a:ln>
        </p:spPr>
      </p:pic>
      <p:sp>
        <p:nvSpPr>
          <p:cNvPr id="919" name="Google Shape;919;p25"/>
          <p:cNvSpPr txBox="1"/>
          <p:nvPr>
            <p:ph idx="1" type="body"/>
          </p:nvPr>
        </p:nvSpPr>
        <p:spPr>
          <a:xfrm>
            <a:off x="5437125" y="872001"/>
            <a:ext cx="2823600" cy="32304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Applying the Standard Scalar to Decision Tree and Cross-Validation would give us another possibility of a more realistic accuracy. By </a:t>
            </a:r>
            <a:r>
              <a:rPr lang="en" sz="1400"/>
              <a:t>adding Standard Scalar this will allow us to transform the training data in such a way that it has a mean of 0 and standard deviation of 1. </a:t>
            </a:r>
            <a:endParaRPr sz="1400"/>
          </a:p>
          <a:p>
            <a:pPr indent="-317500" lvl="0" marL="457200" rtl="0" algn="l">
              <a:spcBef>
                <a:spcPts val="0"/>
              </a:spcBef>
              <a:spcAft>
                <a:spcPts val="0"/>
              </a:spcAft>
              <a:buSzPts val="1400"/>
              <a:buChar char="●"/>
            </a:pPr>
            <a:r>
              <a:rPr lang="en" sz="1400"/>
              <a:t>In addition, the Standard Scalar makes a slight difference compare to without having it in the algorithms with the finalization for the accuracy to be 0.71 or 71%.</a:t>
            </a:r>
            <a:endParaRPr sz="1400"/>
          </a:p>
        </p:txBody>
      </p:sp>
      <p:sp>
        <p:nvSpPr>
          <p:cNvPr id="920" name="Google Shape;920;p25"/>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21" name="Google Shape;921;p25"/>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22" name="Google Shape;922;p25"/>
          <p:cNvSpPr txBox="1"/>
          <p:nvPr/>
        </p:nvSpPr>
        <p:spPr>
          <a:xfrm>
            <a:off x="0" y="2342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23" name="Google Shape;923;p25"/>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24" name="Google Shape;924;p25"/>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25" name="Google Shape;925;p25"/>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26"/>
          <p:cNvSpPr txBox="1"/>
          <p:nvPr>
            <p:ph type="title"/>
          </p:nvPr>
        </p:nvSpPr>
        <p:spPr>
          <a:xfrm>
            <a:off x="4902625" y="485550"/>
            <a:ext cx="33687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900"/>
              <a:t>Decision Tree with Cross-Validation and Standard Scalar using Bagging and Voting</a:t>
            </a:r>
            <a:endParaRPr sz="1900"/>
          </a:p>
        </p:txBody>
      </p:sp>
      <p:pic>
        <p:nvPicPr>
          <p:cNvPr id="931" name="Google Shape;931;p26"/>
          <p:cNvPicPr preferRelativeResize="0"/>
          <p:nvPr/>
        </p:nvPicPr>
        <p:blipFill>
          <a:blip r:embed="rId3">
            <a:alphaModFix/>
          </a:blip>
          <a:stretch>
            <a:fillRect/>
          </a:stretch>
        </p:blipFill>
        <p:spPr>
          <a:xfrm>
            <a:off x="1315475" y="91075"/>
            <a:ext cx="3188624" cy="4904800"/>
          </a:xfrm>
          <a:prstGeom prst="rect">
            <a:avLst/>
          </a:prstGeom>
          <a:noFill/>
          <a:ln>
            <a:noFill/>
          </a:ln>
        </p:spPr>
      </p:pic>
      <p:sp>
        <p:nvSpPr>
          <p:cNvPr id="932" name="Google Shape;932;p26"/>
          <p:cNvSpPr txBox="1"/>
          <p:nvPr>
            <p:ph idx="1" type="body"/>
          </p:nvPr>
        </p:nvSpPr>
        <p:spPr>
          <a:xfrm>
            <a:off x="4766925" y="1250199"/>
            <a:ext cx="4049700" cy="19230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Applying Bagging and Voting would allow us to get an efficient and accurate output of our display as we will be including Bagging and Voting after the Standard Scalar and Cross-Validation to train multiple instances of random values from the base model with different subsets of training data then ensembles with Bagging </a:t>
            </a:r>
            <a:r>
              <a:rPr lang="en" sz="1400"/>
              <a:t>and Voting </a:t>
            </a:r>
            <a:r>
              <a:rPr lang="en" sz="1400"/>
              <a:t>in the technique so that we could combine the prediction with all the models</a:t>
            </a:r>
            <a:r>
              <a:rPr lang="en" sz="1400"/>
              <a:t>.</a:t>
            </a:r>
            <a:endParaRPr sz="1400"/>
          </a:p>
        </p:txBody>
      </p:sp>
      <p:sp>
        <p:nvSpPr>
          <p:cNvPr id="933" name="Google Shape;933;p26"/>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34" name="Google Shape;934;p26"/>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35" name="Google Shape;935;p26"/>
          <p:cNvSpPr txBox="1"/>
          <p:nvPr/>
        </p:nvSpPr>
        <p:spPr>
          <a:xfrm>
            <a:off x="0" y="2342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36" name="Google Shape;936;p26"/>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37" name="Google Shape;937;p26"/>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38" name="Google Shape;938;p26"/>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7"/>
          <p:cNvSpPr txBox="1"/>
          <p:nvPr>
            <p:ph type="title"/>
          </p:nvPr>
        </p:nvSpPr>
        <p:spPr>
          <a:xfrm>
            <a:off x="5312400" y="594975"/>
            <a:ext cx="33687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900"/>
              <a:t>Decision Tree with Cross-Validation and Standard Scalar using Bagging and Voting</a:t>
            </a:r>
            <a:endParaRPr sz="1900"/>
          </a:p>
        </p:txBody>
      </p:sp>
      <p:pic>
        <p:nvPicPr>
          <p:cNvPr id="944" name="Google Shape;944;p27"/>
          <p:cNvPicPr preferRelativeResize="0"/>
          <p:nvPr/>
        </p:nvPicPr>
        <p:blipFill>
          <a:blip r:embed="rId3">
            <a:alphaModFix/>
          </a:blip>
          <a:stretch>
            <a:fillRect/>
          </a:stretch>
        </p:blipFill>
        <p:spPr>
          <a:xfrm>
            <a:off x="1311000" y="305625"/>
            <a:ext cx="4025324" cy="2169775"/>
          </a:xfrm>
          <a:prstGeom prst="rect">
            <a:avLst/>
          </a:prstGeom>
          <a:noFill/>
          <a:ln>
            <a:noFill/>
          </a:ln>
        </p:spPr>
      </p:pic>
      <p:pic>
        <p:nvPicPr>
          <p:cNvPr id="945" name="Google Shape;945;p27"/>
          <p:cNvPicPr preferRelativeResize="0"/>
          <p:nvPr/>
        </p:nvPicPr>
        <p:blipFill rotWithShape="1">
          <a:blip r:embed="rId4">
            <a:alphaModFix/>
          </a:blip>
          <a:srcRect b="49884" l="0" r="0" t="0"/>
          <a:stretch/>
        </p:blipFill>
        <p:spPr>
          <a:xfrm>
            <a:off x="1527325" y="2583375"/>
            <a:ext cx="1751550" cy="2398674"/>
          </a:xfrm>
          <a:prstGeom prst="rect">
            <a:avLst/>
          </a:prstGeom>
          <a:noFill/>
          <a:ln>
            <a:noFill/>
          </a:ln>
        </p:spPr>
      </p:pic>
      <p:sp>
        <p:nvSpPr>
          <p:cNvPr id="946" name="Google Shape;946;p27"/>
          <p:cNvSpPr txBox="1"/>
          <p:nvPr>
            <p:ph idx="1" type="body"/>
          </p:nvPr>
        </p:nvSpPr>
        <p:spPr>
          <a:xfrm>
            <a:off x="5336325" y="1296400"/>
            <a:ext cx="3831600" cy="3843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Thus finally looping through each base classifier for both Bagging and Voting Ensemble to predict the finalization of the accuracy thus resulting of having both Bagging and Voting Ensemble Accuracy to be 0.71 or 71%.</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When it came to the </a:t>
            </a:r>
            <a:r>
              <a:rPr lang="en" sz="1400"/>
              <a:t>output</a:t>
            </a:r>
            <a:r>
              <a:rPr lang="en" sz="1400"/>
              <a:t> we made sure to print out the different random states which each of </a:t>
            </a:r>
            <a:r>
              <a:rPr lang="en" sz="1400"/>
              <a:t>their</a:t>
            </a:r>
            <a:r>
              <a:rPr lang="en" sz="1400"/>
              <a:t> own Bagging and Voting Ensembling.</a:t>
            </a:r>
            <a:endParaRPr sz="1400"/>
          </a:p>
        </p:txBody>
      </p:sp>
      <p:pic>
        <p:nvPicPr>
          <p:cNvPr id="947" name="Google Shape;947;p27"/>
          <p:cNvPicPr preferRelativeResize="0"/>
          <p:nvPr/>
        </p:nvPicPr>
        <p:blipFill rotWithShape="1">
          <a:blip r:embed="rId4">
            <a:alphaModFix/>
          </a:blip>
          <a:srcRect b="0" l="0" r="0" t="51061"/>
          <a:stretch/>
        </p:blipFill>
        <p:spPr>
          <a:xfrm>
            <a:off x="3405412" y="2571750"/>
            <a:ext cx="1811151" cy="2421925"/>
          </a:xfrm>
          <a:prstGeom prst="rect">
            <a:avLst/>
          </a:prstGeom>
          <a:noFill/>
          <a:ln>
            <a:noFill/>
          </a:ln>
        </p:spPr>
      </p:pic>
      <p:sp>
        <p:nvSpPr>
          <p:cNvPr id="948" name="Google Shape;948;p27"/>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49" name="Google Shape;949;p27"/>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50" name="Google Shape;950;p27"/>
          <p:cNvSpPr txBox="1"/>
          <p:nvPr/>
        </p:nvSpPr>
        <p:spPr>
          <a:xfrm>
            <a:off x="0" y="2342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51" name="Google Shape;951;p27"/>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52" name="Google Shape;952;p27"/>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53" name="Google Shape;953;p27"/>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28"/>
          <p:cNvSpPr txBox="1"/>
          <p:nvPr>
            <p:ph type="title"/>
          </p:nvPr>
        </p:nvSpPr>
        <p:spPr>
          <a:xfrm>
            <a:off x="1315500" y="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Logistic Regression</a:t>
            </a:r>
            <a:endParaRPr/>
          </a:p>
        </p:txBody>
      </p:sp>
      <p:pic>
        <p:nvPicPr>
          <p:cNvPr id="959" name="Google Shape;959;p28"/>
          <p:cNvPicPr preferRelativeResize="0"/>
          <p:nvPr/>
        </p:nvPicPr>
        <p:blipFill>
          <a:blip r:embed="rId3">
            <a:alphaModFix/>
          </a:blip>
          <a:stretch>
            <a:fillRect/>
          </a:stretch>
        </p:blipFill>
        <p:spPr>
          <a:xfrm>
            <a:off x="1284000" y="675787"/>
            <a:ext cx="5676549" cy="272375"/>
          </a:xfrm>
          <a:prstGeom prst="rect">
            <a:avLst/>
          </a:prstGeom>
          <a:noFill/>
          <a:ln>
            <a:noFill/>
          </a:ln>
        </p:spPr>
      </p:pic>
      <p:pic>
        <p:nvPicPr>
          <p:cNvPr id="960" name="Google Shape;960;p28"/>
          <p:cNvPicPr preferRelativeResize="0"/>
          <p:nvPr/>
        </p:nvPicPr>
        <p:blipFill>
          <a:blip r:embed="rId4">
            <a:alphaModFix/>
          </a:blip>
          <a:stretch>
            <a:fillRect/>
          </a:stretch>
        </p:blipFill>
        <p:spPr>
          <a:xfrm>
            <a:off x="1284000" y="947225"/>
            <a:ext cx="3220945" cy="4196275"/>
          </a:xfrm>
          <a:prstGeom prst="rect">
            <a:avLst/>
          </a:prstGeom>
          <a:noFill/>
          <a:ln>
            <a:noFill/>
          </a:ln>
        </p:spPr>
      </p:pic>
      <p:sp>
        <p:nvSpPr>
          <p:cNvPr id="961" name="Google Shape;961;p28"/>
          <p:cNvSpPr txBox="1"/>
          <p:nvPr>
            <p:ph idx="1" type="body"/>
          </p:nvPr>
        </p:nvSpPr>
        <p:spPr>
          <a:xfrm>
            <a:off x="4572000" y="947163"/>
            <a:ext cx="4227300" cy="41964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Logistic</a:t>
            </a:r>
            <a:r>
              <a:rPr lang="en" sz="1400"/>
              <a:t> Regression is a </a:t>
            </a:r>
            <a:r>
              <a:rPr lang="en" sz="1400"/>
              <a:t>binary</a:t>
            </a:r>
            <a:r>
              <a:rPr lang="en" sz="1400"/>
              <a:t> classification to give a out of 2 possible outcome yes or no. Applying this to our project to find who was transported on the space titanic, splitting our data and </a:t>
            </a:r>
            <a:r>
              <a:rPr lang="en" sz="1400"/>
              <a:t>testing</a:t>
            </a:r>
            <a:r>
              <a:rPr lang="en" sz="1400"/>
              <a:t> it through our algorithm on the accuracy of logistic regression through iterating through the values. We find through basic Logistic Regression we get a max accuracy of 0.7 or 70%</a:t>
            </a:r>
            <a:endParaRPr sz="1400"/>
          </a:p>
        </p:txBody>
      </p:sp>
      <p:sp>
        <p:nvSpPr>
          <p:cNvPr id="962" name="Google Shape;962;p28"/>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63" name="Google Shape;963;p28"/>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64" name="Google Shape;964;p28"/>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65" name="Google Shape;965;p28"/>
          <p:cNvSpPr txBox="1"/>
          <p:nvPr/>
        </p:nvSpPr>
        <p:spPr>
          <a:xfrm>
            <a:off x="0" y="2723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66" name="Google Shape;966;p28"/>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67" name="Google Shape;967;p28"/>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29"/>
          <p:cNvSpPr txBox="1"/>
          <p:nvPr>
            <p:ph type="title"/>
          </p:nvPr>
        </p:nvSpPr>
        <p:spPr>
          <a:xfrm>
            <a:off x="1315500" y="1766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Logistic Regression with Cross-Validation</a:t>
            </a:r>
            <a:endParaRPr sz="2300"/>
          </a:p>
        </p:txBody>
      </p:sp>
      <p:pic>
        <p:nvPicPr>
          <p:cNvPr id="973" name="Google Shape;973;p29"/>
          <p:cNvPicPr preferRelativeResize="0"/>
          <p:nvPr/>
        </p:nvPicPr>
        <p:blipFill>
          <a:blip r:embed="rId3">
            <a:alphaModFix/>
          </a:blip>
          <a:stretch>
            <a:fillRect/>
          </a:stretch>
        </p:blipFill>
        <p:spPr>
          <a:xfrm>
            <a:off x="1284000" y="836628"/>
            <a:ext cx="4240540" cy="4306874"/>
          </a:xfrm>
          <a:prstGeom prst="rect">
            <a:avLst/>
          </a:prstGeom>
          <a:noFill/>
          <a:ln>
            <a:noFill/>
          </a:ln>
        </p:spPr>
      </p:pic>
      <p:sp>
        <p:nvSpPr>
          <p:cNvPr id="974" name="Google Shape;974;p29"/>
          <p:cNvSpPr txBox="1"/>
          <p:nvPr>
            <p:ph idx="1" type="body"/>
          </p:nvPr>
        </p:nvSpPr>
        <p:spPr>
          <a:xfrm>
            <a:off x="5572825" y="836625"/>
            <a:ext cx="3571200" cy="43068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Applying Cross Validation to the Logistic Regression algorithm will help give us more robust evaluation by splitting the data into multiple subsets to train and validate the model multiple times. The Logistic Regression with Cross-Validation formula gives us a </a:t>
            </a:r>
            <a:r>
              <a:rPr lang="en" sz="1400"/>
              <a:t>slightly better accuracy at 0.71 or 71%.</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One of the key notices was that 71 percent was the result for all possible max-iterations.</a:t>
            </a:r>
            <a:endParaRPr sz="1400"/>
          </a:p>
        </p:txBody>
      </p:sp>
      <p:sp>
        <p:nvSpPr>
          <p:cNvPr id="975" name="Google Shape;975;p29"/>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76" name="Google Shape;976;p29"/>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77" name="Google Shape;977;p29"/>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78" name="Google Shape;978;p29"/>
          <p:cNvSpPr txBox="1"/>
          <p:nvPr/>
        </p:nvSpPr>
        <p:spPr>
          <a:xfrm>
            <a:off x="0" y="2723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79" name="Google Shape;979;p29"/>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80" name="Google Shape;980;p29"/>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30"/>
          <p:cNvSpPr txBox="1"/>
          <p:nvPr>
            <p:ph type="title"/>
          </p:nvPr>
        </p:nvSpPr>
        <p:spPr>
          <a:xfrm>
            <a:off x="1284000" y="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900"/>
              <a:t>Logistic Regression Classifier using Standard Scalar and Cross-Validation</a:t>
            </a:r>
            <a:endParaRPr sz="1900"/>
          </a:p>
        </p:txBody>
      </p:sp>
      <p:pic>
        <p:nvPicPr>
          <p:cNvPr id="986" name="Google Shape;986;p30"/>
          <p:cNvPicPr preferRelativeResize="0"/>
          <p:nvPr/>
        </p:nvPicPr>
        <p:blipFill>
          <a:blip r:embed="rId3">
            <a:alphaModFix/>
          </a:blip>
          <a:stretch>
            <a:fillRect/>
          </a:stretch>
        </p:blipFill>
        <p:spPr>
          <a:xfrm>
            <a:off x="1284000" y="620400"/>
            <a:ext cx="4414106" cy="4523100"/>
          </a:xfrm>
          <a:prstGeom prst="rect">
            <a:avLst/>
          </a:prstGeom>
          <a:noFill/>
          <a:ln>
            <a:noFill/>
          </a:ln>
        </p:spPr>
      </p:pic>
      <p:sp>
        <p:nvSpPr>
          <p:cNvPr id="987" name="Google Shape;987;p30"/>
          <p:cNvSpPr txBox="1"/>
          <p:nvPr>
            <p:ph idx="1" type="body"/>
          </p:nvPr>
        </p:nvSpPr>
        <p:spPr>
          <a:xfrm>
            <a:off x="5698100" y="620400"/>
            <a:ext cx="3403800" cy="45231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Applying Standard Scalar to Logistic Regression </a:t>
            </a:r>
            <a:r>
              <a:rPr lang="en" sz="1400"/>
              <a:t>and Cross-Validation gives another possibility to give a better accuracy. Applying Standard Scalar before Cross-Validation allows us to </a:t>
            </a:r>
            <a:r>
              <a:rPr lang="en" sz="1400">
                <a:solidFill>
                  <a:schemeClr val="lt1"/>
                </a:solidFill>
              </a:rPr>
              <a:t>transform the data in such a way that it has a mean of 0 and a standard deviation of 1. The addition of Standard Scalar does not change the accuracy of the algorithms output staying at an accuracy of 71%</a:t>
            </a:r>
            <a:endParaRPr sz="1400">
              <a:solidFill>
                <a:schemeClr val="lt1"/>
              </a:solidFill>
            </a:endParaRPr>
          </a:p>
        </p:txBody>
      </p:sp>
      <p:sp>
        <p:nvSpPr>
          <p:cNvPr id="988" name="Google Shape;988;p30"/>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989" name="Google Shape;989;p30"/>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990" name="Google Shape;990;p30"/>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991" name="Google Shape;991;p30"/>
          <p:cNvSpPr txBox="1"/>
          <p:nvPr/>
        </p:nvSpPr>
        <p:spPr>
          <a:xfrm>
            <a:off x="0" y="2723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992" name="Google Shape;992;p30"/>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993" name="Google Shape;993;p30"/>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1"/>
          <p:cNvSpPr txBox="1"/>
          <p:nvPr>
            <p:ph type="title"/>
          </p:nvPr>
        </p:nvSpPr>
        <p:spPr>
          <a:xfrm>
            <a:off x="3874650" y="42100"/>
            <a:ext cx="52695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Logistic Regression with Cross-Validation and Standard Scalar using Bagging and Voting</a:t>
            </a:r>
            <a:endParaRPr sz="1800"/>
          </a:p>
        </p:txBody>
      </p:sp>
      <p:pic>
        <p:nvPicPr>
          <p:cNvPr id="999" name="Google Shape;999;p31"/>
          <p:cNvPicPr preferRelativeResize="0"/>
          <p:nvPr/>
        </p:nvPicPr>
        <p:blipFill>
          <a:blip r:embed="rId3">
            <a:alphaModFix/>
          </a:blip>
          <a:stretch>
            <a:fillRect/>
          </a:stretch>
        </p:blipFill>
        <p:spPr>
          <a:xfrm>
            <a:off x="1284000" y="42100"/>
            <a:ext cx="2590659" cy="5101401"/>
          </a:xfrm>
          <a:prstGeom prst="rect">
            <a:avLst/>
          </a:prstGeom>
          <a:noFill/>
          <a:ln>
            <a:noFill/>
          </a:ln>
        </p:spPr>
      </p:pic>
      <p:pic>
        <p:nvPicPr>
          <p:cNvPr id="1000" name="Google Shape;1000;p31"/>
          <p:cNvPicPr preferRelativeResize="0"/>
          <p:nvPr/>
        </p:nvPicPr>
        <p:blipFill>
          <a:blip r:embed="rId4">
            <a:alphaModFix/>
          </a:blip>
          <a:stretch>
            <a:fillRect/>
          </a:stretch>
        </p:blipFill>
        <p:spPr>
          <a:xfrm>
            <a:off x="3874649" y="662500"/>
            <a:ext cx="1243600" cy="4431200"/>
          </a:xfrm>
          <a:prstGeom prst="rect">
            <a:avLst/>
          </a:prstGeom>
          <a:noFill/>
          <a:ln>
            <a:noFill/>
          </a:ln>
        </p:spPr>
      </p:pic>
      <p:sp>
        <p:nvSpPr>
          <p:cNvPr id="1001" name="Google Shape;1001;p31"/>
          <p:cNvSpPr txBox="1"/>
          <p:nvPr>
            <p:ph idx="1" type="body"/>
          </p:nvPr>
        </p:nvSpPr>
        <p:spPr>
          <a:xfrm>
            <a:off x="5151925" y="662500"/>
            <a:ext cx="3948300" cy="4431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Applying Bagging and Voting once again allows us to get a more robust and accurate </a:t>
            </a:r>
            <a:r>
              <a:rPr lang="en" sz="1400"/>
              <a:t>accuracy output.</a:t>
            </a:r>
            <a:endParaRPr sz="1400"/>
          </a:p>
          <a:p>
            <a:pPr indent="0" lvl="0" marL="457200" rtl="0" algn="l">
              <a:spcBef>
                <a:spcPts val="600"/>
              </a:spcBef>
              <a:spcAft>
                <a:spcPts val="0"/>
              </a:spcAft>
              <a:buNone/>
            </a:pPr>
            <a:r>
              <a:rPr lang="en" sz="1400"/>
              <a:t> </a:t>
            </a:r>
            <a:endParaRPr sz="1400"/>
          </a:p>
          <a:p>
            <a:pPr indent="-317500" lvl="0" marL="457200" rtl="0" algn="l">
              <a:spcBef>
                <a:spcPts val="600"/>
              </a:spcBef>
              <a:spcAft>
                <a:spcPts val="0"/>
              </a:spcAft>
              <a:buSzPts val="1400"/>
              <a:buChar char="●"/>
            </a:pPr>
            <a:r>
              <a:rPr lang="en" sz="1400"/>
              <a:t>We apply Bagging and Voting after Standard Scalar and Cross-Validation which Trains multiple instances of the same base model on different subsets of training data then comes this is Bagging and Voting is an ensemble of techniques that combines the prediction of many models to make final prediction. This new algorithm gives a slightly higher accuracy at 0.72 or 72%.</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One of the key notices was that the accuracy percentage of 72 was the result for all possible max iterations for this machine learning algorithm.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p:txBody>
      </p:sp>
      <p:sp>
        <p:nvSpPr>
          <p:cNvPr id="1002" name="Google Shape;1002;p31"/>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03" name="Google Shape;1003;p31"/>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04" name="Google Shape;1004;p31"/>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05" name="Google Shape;1005;p31"/>
          <p:cNvSpPr txBox="1"/>
          <p:nvPr/>
        </p:nvSpPr>
        <p:spPr>
          <a:xfrm>
            <a:off x="0" y="27234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06" name="Google Shape;1006;p31"/>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07" name="Google Shape;1007;p31"/>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4"/>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Topic: who was left </a:t>
            </a:r>
            <a:endParaRPr/>
          </a:p>
        </p:txBody>
      </p:sp>
      <p:sp>
        <p:nvSpPr>
          <p:cNvPr id="773" name="Google Shape;773;p14"/>
          <p:cNvSpPr txBox="1"/>
          <p:nvPr>
            <p:ph idx="1" type="body"/>
          </p:nvPr>
        </p:nvSpPr>
        <p:spPr>
          <a:xfrm>
            <a:off x="1315475" y="1577785"/>
            <a:ext cx="6513000" cy="26955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With the Titanic being one of the most iconic </a:t>
            </a:r>
            <a:r>
              <a:rPr lang="en" sz="1400"/>
              <a:t>tragedies, we were motivated to go back to the future and learn more of how many were lost.</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Our main goal is to try to predict who got transported and who were not after the crash of the space titanic. </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We also wanted to see which algorithm gave our the best accuracy percentage. With better accuracy score, the more accurate the results are.</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32"/>
          <p:cNvSpPr txBox="1"/>
          <p:nvPr>
            <p:ph type="title"/>
          </p:nvPr>
        </p:nvSpPr>
        <p:spPr>
          <a:xfrm>
            <a:off x="1284000" y="0"/>
            <a:ext cx="6513000" cy="35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Random Forest Classifier</a:t>
            </a:r>
            <a:endParaRPr sz="1800"/>
          </a:p>
        </p:txBody>
      </p:sp>
      <p:pic>
        <p:nvPicPr>
          <p:cNvPr id="1013" name="Google Shape;1013;p32"/>
          <p:cNvPicPr preferRelativeResize="0"/>
          <p:nvPr/>
        </p:nvPicPr>
        <p:blipFill rotWithShape="1">
          <a:blip r:embed="rId3">
            <a:alphaModFix/>
          </a:blip>
          <a:srcRect b="47157" l="0" r="0" t="0"/>
          <a:stretch/>
        </p:blipFill>
        <p:spPr>
          <a:xfrm>
            <a:off x="1284000" y="351900"/>
            <a:ext cx="5486073" cy="2703026"/>
          </a:xfrm>
          <a:prstGeom prst="rect">
            <a:avLst/>
          </a:prstGeom>
          <a:noFill/>
          <a:ln>
            <a:noFill/>
          </a:ln>
        </p:spPr>
      </p:pic>
      <p:pic>
        <p:nvPicPr>
          <p:cNvPr id="1014" name="Google Shape;1014;p32"/>
          <p:cNvPicPr preferRelativeResize="0"/>
          <p:nvPr/>
        </p:nvPicPr>
        <p:blipFill rotWithShape="1">
          <a:blip r:embed="rId3">
            <a:alphaModFix/>
          </a:blip>
          <a:srcRect b="0" l="0" r="58206" t="52747"/>
          <a:stretch/>
        </p:blipFill>
        <p:spPr>
          <a:xfrm>
            <a:off x="1284000" y="3054925"/>
            <a:ext cx="1981302" cy="2088574"/>
          </a:xfrm>
          <a:prstGeom prst="rect">
            <a:avLst/>
          </a:prstGeom>
          <a:noFill/>
          <a:ln>
            <a:noFill/>
          </a:ln>
        </p:spPr>
      </p:pic>
      <p:sp>
        <p:nvSpPr>
          <p:cNvPr id="1015" name="Google Shape;1015;p32"/>
          <p:cNvSpPr txBox="1"/>
          <p:nvPr>
            <p:ph idx="1" type="body"/>
          </p:nvPr>
        </p:nvSpPr>
        <p:spPr>
          <a:xfrm>
            <a:off x="3265300" y="3054925"/>
            <a:ext cx="5836800" cy="20886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Random Forest as a learning method operates by constructing several decision trees at the training stage, and then combining the prediction results.</a:t>
            </a:r>
            <a:endParaRPr sz="1400"/>
          </a:p>
          <a:p>
            <a:pPr indent="0" lvl="0" marL="9144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solidFill>
                  <a:schemeClr val="lt1"/>
                </a:solidFill>
              </a:rPr>
              <a:t>For our testing purposes, we used the data and ended up with a general 71% accuracy with occasional dips to 70%</a:t>
            </a:r>
            <a:r>
              <a:rPr lang="en" sz="1400"/>
              <a:t> </a:t>
            </a:r>
            <a:endParaRPr sz="1400"/>
          </a:p>
        </p:txBody>
      </p:sp>
      <p:sp>
        <p:nvSpPr>
          <p:cNvPr id="1016" name="Google Shape;1016;p32"/>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17" name="Google Shape;1017;p32"/>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18" name="Google Shape;1018;p32"/>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19" name="Google Shape;1019;p32"/>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20" name="Google Shape;1020;p32"/>
          <p:cNvSpPr txBox="1"/>
          <p:nvPr/>
        </p:nvSpPr>
        <p:spPr>
          <a:xfrm>
            <a:off x="0" y="311220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21" name="Google Shape;1021;p32"/>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
        <p:nvSpPr>
          <p:cNvPr id="1022" name="Google Shape;1022;p32"/>
          <p:cNvSpPr txBox="1"/>
          <p:nvPr/>
        </p:nvSpPr>
        <p:spPr>
          <a:xfrm>
            <a:off x="6947050" y="351900"/>
            <a:ext cx="21177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600"/>
              </a:spcBef>
              <a:spcAft>
                <a:spcPts val="0"/>
              </a:spcAft>
              <a:buClr>
                <a:schemeClr val="lt1"/>
              </a:buClr>
              <a:buSzPts val="1600"/>
              <a:buFont typeface="Abel"/>
              <a:buChar char="●"/>
            </a:pPr>
            <a:r>
              <a:rPr lang="en" sz="1600">
                <a:solidFill>
                  <a:schemeClr val="lt1"/>
                </a:solidFill>
                <a:latin typeface="Abel"/>
                <a:ea typeface="Abel"/>
                <a:cs typeface="Abel"/>
                <a:sym typeface="Abel"/>
              </a:rPr>
              <a:t>Random Forest as a learning method operates by constructing several decision trees at the training stage, and then combining the prediction results.</a:t>
            </a:r>
            <a:endParaRPr sz="1200">
              <a:solidFill>
                <a:srgbClr val="FFFFFF"/>
              </a:solidFill>
              <a:latin typeface="Abel"/>
              <a:ea typeface="Abel"/>
              <a:cs typeface="Abel"/>
              <a:sym typeface="A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3"/>
          <p:cNvSpPr txBox="1"/>
          <p:nvPr>
            <p:ph type="title"/>
          </p:nvPr>
        </p:nvSpPr>
        <p:spPr>
          <a:xfrm>
            <a:off x="1284000" y="0"/>
            <a:ext cx="6513000" cy="420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Random Forest with Cross-Validation</a:t>
            </a:r>
            <a:endParaRPr sz="1800"/>
          </a:p>
        </p:txBody>
      </p:sp>
      <p:pic>
        <p:nvPicPr>
          <p:cNvPr id="1028" name="Google Shape;1028;p33"/>
          <p:cNvPicPr preferRelativeResize="0"/>
          <p:nvPr/>
        </p:nvPicPr>
        <p:blipFill rotWithShape="1">
          <a:blip r:embed="rId3">
            <a:alphaModFix/>
          </a:blip>
          <a:srcRect b="49161" l="0" r="0" t="0"/>
          <a:stretch/>
        </p:blipFill>
        <p:spPr>
          <a:xfrm>
            <a:off x="1284000" y="507675"/>
            <a:ext cx="5077481" cy="2195525"/>
          </a:xfrm>
          <a:prstGeom prst="rect">
            <a:avLst/>
          </a:prstGeom>
          <a:noFill/>
          <a:ln>
            <a:noFill/>
          </a:ln>
        </p:spPr>
      </p:pic>
      <p:sp>
        <p:nvSpPr>
          <p:cNvPr id="1029" name="Google Shape;1029;p33"/>
          <p:cNvSpPr txBox="1"/>
          <p:nvPr>
            <p:ph idx="1" type="body"/>
          </p:nvPr>
        </p:nvSpPr>
        <p:spPr>
          <a:xfrm>
            <a:off x="3644325" y="2703200"/>
            <a:ext cx="5499600" cy="24402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When testing Random Forest with Cross-Validation, our mean accuracy score ranged from 71% to 73%. The best mean score </a:t>
            </a:r>
            <a:r>
              <a:rPr lang="en" sz="2000"/>
              <a:t>occurring</a:t>
            </a:r>
            <a:r>
              <a:rPr lang="en" sz="2000"/>
              <a:t> when the random state was 3.</a:t>
            </a:r>
            <a:endParaRPr sz="2000"/>
          </a:p>
        </p:txBody>
      </p:sp>
      <p:pic>
        <p:nvPicPr>
          <p:cNvPr id="1030" name="Google Shape;1030;p33"/>
          <p:cNvPicPr preferRelativeResize="0"/>
          <p:nvPr/>
        </p:nvPicPr>
        <p:blipFill rotWithShape="1">
          <a:blip r:embed="rId3">
            <a:alphaModFix/>
          </a:blip>
          <a:srcRect b="0" l="0" r="56754" t="51479"/>
          <a:stretch/>
        </p:blipFill>
        <p:spPr>
          <a:xfrm>
            <a:off x="1297500" y="2703211"/>
            <a:ext cx="2300626" cy="2195514"/>
          </a:xfrm>
          <a:prstGeom prst="rect">
            <a:avLst/>
          </a:prstGeom>
          <a:noFill/>
          <a:ln>
            <a:noFill/>
          </a:ln>
        </p:spPr>
      </p:pic>
      <p:sp>
        <p:nvSpPr>
          <p:cNvPr id="1031" name="Google Shape;1031;p33"/>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32" name="Google Shape;1032;p33"/>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33" name="Google Shape;1033;p33"/>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34" name="Google Shape;1034;p33"/>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35" name="Google Shape;1035;p33"/>
          <p:cNvSpPr txBox="1"/>
          <p:nvPr/>
        </p:nvSpPr>
        <p:spPr>
          <a:xfrm>
            <a:off x="0" y="311220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36" name="Google Shape;1036;p33"/>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4"/>
          <p:cNvSpPr txBox="1"/>
          <p:nvPr>
            <p:ph type="title"/>
          </p:nvPr>
        </p:nvSpPr>
        <p:spPr>
          <a:xfrm>
            <a:off x="1284000" y="0"/>
            <a:ext cx="6513000" cy="48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Random Forest using Standard Scalar and Cross-Validation</a:t>
            </a:r>
            <a:endParaRPr sz="1800"/>
          </a:p>
        </p:txBody>
      </p:sp>
      <p:pic>
        <p:nvPicPr>
          <p:cNvPr id="1042" name="Google Shape;1042;p34"/>
          <p:cNvPicPr preferRelativeResize="0"/>
          <p:nvPr/>
        </p:nvPicPr>
        <p:blipFill>
          <a:blip r:embed="rId3">
            <a:alphaModFix/>
          </a:blip>
          <a:stretch>
            <a:fillRect/>
          </a:stretch>
        </p:blipFill>
        <p:spPr>
          <a:xfrm>
            <a:off x="1297500" y="503350"/>
            <a:ext cx="5331420" cy="2457450"/>
          </a:xfrm>
          <a:prstGeom prst="rect">
            <a:avLst/>
          </a:prstGeom>
          <a:noFill/>
          <a:ln>
            <a:noFill/>
          </a:ln>
        </p:spPr>
      </p:pic>
      <p:pic>
        <p:nvPicPr>
          <p:cNvPr id="1043" name="Google Shape;1043;p34"/>
          <p:cNvPicPr preferRelativeResize="0"/>
          <p:nvPr/>
        </p:nvPicPr>
        <p:blipFill>
          <a:blip r:embed="rId4">
            <a:alphaModFix/>
          </a:blip>
          <a:stretch>
            <a:fillRect/>
          </a:stretch>
        </p:blipFill>
        <p:spPr>
          <a:xfrm>
            <a:off x="1303050" y="2960800"/>
            <a:ext cx="2385974" cy="2236850"/>
          </a:xfrm>
          <a:prstGeom prst="rect">
            <a:avLst/>
          </a:prstGeom>
          <a:noFill/>
          <a:ln>
            <a:noFill/>
          </a:ln>
        </p:spPr>
      </p:pic>
      <p:sp>
        <p:nvSpPr>
          <p:cNvPr id="1044" name="Google Shape;1044;p34"/>
          <p:cNvSpPr txBox="1"/>
          <p:nvPr>
            <p:ph idx="1" type="body"/>
          </p:nvPr>
        </p:nvSpPr>
        <p:spPr>
          <a:xfrm>
            <a:off x="3689025" y="2960800"/>
            <a:ext cx="5454900" cy="21825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After applying standard scalar to our test results, we add another data point to make our overall results more accurate, in this we got a fluctuating range of 70 to 72%.</a:t>
            </a:r>
            <a:endParaRPr sz="1600"/>
          </a:p>
          <a:p>
            <a:pPr indent="0" lvl="0" marL="4572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One of the key </a:t>
            </a:r>
            <a:r>
              <a:rPr lang="en" sz="1600"/>
              <a:t>notices</a:t>
            </a:r>
            <a:r>
              <a:rPr lang="en" sz="1600"/>
              <a:t> is that that any n_estimator higher than 11, gave out the </a:t>
            </a:r>
            <a:r>
              <a:rPr lang="en" sz="1600"/>
              <a:t>output</a:t>
            </a:r>
            <a:r>
              <a:rPr lang="en" sz="1600"/>
              <a:t> of 72 percent accuracy.</a:t>
            </a:r>
            <a:endParaRPr sz="1600"/>
          </a:p>
        </p:txBody>
      </p:sp>
      <p:sp>
        <p:nvSpPr>
          <p:cNvPr id="1045" name="Google Shape;1045;p34"/>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46" name="Google Shape;1046;p34"/>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47" name="Google Shape;1047;p34"/>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48" name="Google Shape;1048;p34"/>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49" name="Google Shape;1049;p34"/>
          <p:cNvSpPr txBox="1"/>
          <p:nvPr/>
        </p:nvSpPr>
        <p:spPr>
          <a:xfrm>
            <a:off x="0" y="311220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50" name="Google Shape;1050;p34"/>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5"/>
          <p:cNvSpPr txBox="1"/>
          <p:nvPr>
            <p:ph type="title"/>
          </p:nvPr>
        </p:nvSpPr>
        <p:spPr>
          <a:xfrm>
            <a:off x="6046900" y="348725"/>
            <a:ext cx="3132600" cy="45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Random Forest with Cross Validation, Standard Scalar using Bagging and Voting</a:t>
            </a:r>
            <a:endParaRPr sz="1800"/>
          </a:p>
        </p:txBody>
      </p:sp>
      <p:pic>
        <p:nvPicPr>
          <p:cNvPr id="1056" name="Google Shape;1056;p35"/>
          <p:cNvPicPr preferRelativeResize="0"/>
          <p:nvPr/>
        </p:nvPicPr>
        <p:blipFill>
          <a:blip r:embed="rId3">
            <a:alphaModFix/>
          </a:blip>
          <a:stretch>
            <a:fillRect/>
          </a:stretch>
        </p:blipFill>
        <p:spPr>
          <a:xfrm>
            <a:off x="1284000" y="311725"/>
            <a:ext cx="4023856" cy="4831776"/>
          </a:xfrm>
          <a:prstGeom prst="rect">
            <a:avLst/>
          </a:prstGeom>
          <a:noFill/>
          <a:ln>
            <a:noFill/>
          </a:ln>
        </p:spPr>
      </p:pic>
      <p:pic>
        <p:nvPicPr>
          <p:cNvPr id="1057" name="Google Shape;1057;p35"/>
          <p:cNvPicPr preferRelativeResize="0"/>
          <p:nvPr/>
        </p:nvPicPr>
        <p:blipFill>
          <a:blip r:embed="rId4">
            <a:alphaModFix/>
          </a:blip>
          <a:stretch>
            <a:fillRect/>
          </a:stretch>
        </p:blipFill>
        <p:spPr>
          <a:xfrm>
            <a:off x="5317363" y="850100"/>
            <a:ext cx="1116613" cy="4293404"/>
          </a:xfrm>
          <a:prstGeom prst="rect">
            <a:avLst/>
          </a:prstGeom>
          <a:noFill/>
          <a:ln>
            <a:noFill/>
          </a:ln>
        </p:spPr>
      </p:pic>
      <p:sp>
        <p:nvSpPr>
          <p:cNvPr id="1058" name="Google Shape;1058;p35"/>
          <p:cNvSpPr txBox="1"/>
          <p:nvPr>
            <p:ph idx="1" type="body"/>
          </p:nvPr>
        </p:nvSpPr>
        <p:spPr>
          <a:xfrm>
            <a:off x="6443500" y="1105775"/>
            <a:ext cx="2700600" cy="40377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After standard scalar and cross validation trains multiple instances of the same base model, we apply bag and voting to make our results more robust and accurate.</a:t>
            </a:r>
            <a:endParaRPr sz="1700"/>
          </a:p>
          <a:p>
            <a:pPr indent="0" lvl="0" marL="457200" rtl="0" algn="l">
              <a:spcBef>
                <a:spcPts val="600"/>
              </a:spcBef>
              <a:spcAft>
                <a:spcPts val="0"/>
              </a:spcAft>
              <a:buNone/>
            </a:pPr>
            <a:r>
              <a:rPr lang="en" sz="1700"/>
              <a:t> </a:t>
            </a:r>
            <a:endParaRPr sz="1700"/>
          </a:p>
          <a:p>
            <a:pPr indent="-336550" lvl="0" marL="457200" rtl="0" algn="l">
              <a:spcBef>
                <a:spcPts val="600"/>
              </a:spcBef>
              <a:spcAft>
                <a:spcPts val="0"/>
              </a:spcAft>
              <a:buSzPts val="1700"/>
              <a:buChar char="●"/>
            </a:pPr>
            <a:r>
              <a:rPr lang="en" sz="1700"/>
              <a:t>In this case, we were left with an accuracy score that ranged from 70% to 72%.</a:t>
            </a:r>
            <a:endParaRPr sz="1700"/>
          </a:p>
        </p:txBody>
      </p:sp>
      <p:sp>
        <p:nvSpPr>
          <p:cNvPr id="1059" name="Google Shape;1059;p35"/>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60" name="Google Shape;1060;p35"/>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61" name="Google Shape;1061;p35"/>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62" name="Google Shape;1062;p35"/>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63" name="Google Shape;1063;p35"/>
          <p:cNvSpPr txBox="1"/>
          <p:nvPr/>
        </p:nvSpPr>
        <p:spPr>
          <a:xfrm>
            <a:off x="0" y="311220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64" name="Google Shape;1064;p35"/>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36"/>
          <p:cNvSpPr txBox="1"/>
          <p:nvPr>
            <p:ph type="title"/>
          </p:nvPr>
        </p:nvSpPr>
        <p:spPr>
          <a:xfrm>
            <a:off x="1284000" y="4207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Linear Regression</a:t>
            </a:r>
            <a:endParaRPr/>
          </a:p>
        </p:txBody>
      </p:sp>
      <p:pic>
        <p:nvPicPr>
          <p:cNvPr id="1070" name="Google Shape;1070;p36"/>
          <p:cNvPicPr preferRelativeResize="0"/>
          <p:nvPr/>
        </p:nvPicPr>
        <p:blipFill>
          <a:blip r:embed="rId3">
            <a:alphaModFix/>
          </a:blip>
          <a:stretch>
            <a:fillRect/>
          </a:stretch>
        </p:blipFill>
        <p:spPr>
          <a:xfrm>
            <a:off x="1541150" y="662475"/>
            <a:ext cx="5467350" cy="266700"/>
          </a:xfrm>
          <a:prstGeom prst="rect">
            <a:avLst/>
          </a:prstGeom>
          <a:noFill/>
          <a:ln>
            <a:noFill/>
          </a:ln>
        </p:spPr>
      </p:pic>
      <p:pic>
        <p:nvPicPr>
          <p:cNvPr id="1071" name="Google Shape;1071;p36"/>
          <p:cNvPicPr preferRelativeResize="0"/>
          <p:nvPr/>
        </p:nvPicPr>
        <p:blipFill>
          <a:blip r:embed="rId4">
            <a:alphaModFix/>
          </a:blip>
          <a:stretch>
            <a:fillRect/>
          </a:stretch>
        </p:blipFill>
        <p:spPr>
          <a:xfrm>
            <a:off x="1541150" y="929173"/>
            <a:ext cx="2408650" cy="2522050"/>
          </a:xfrm>
          <a:prstGeom prst="rect">
            <a:avLst/>
          </a:prstGeom>
          <a:noFill/>
          <a:ln>
            <a:noFill/>
          </a:ln>
        </p:spPr>
      </p:pic>
      <p:pic>
        <p:nvPicPr>
          <p:cNvPr id="1072" name="Google Shape;1072;p36"/>
          <p:cNvPicPr preferRelativeResize="0"/>
          <p:nvPr/>
        </p:nvPicPr>
        <p:blipFill>
          <a:blip r:embed="rId5">
            <a:alphaModFix/>
          </a:blip>
          <a:stretch>
            <a:fillRect/>
          </a:stretch>
        </p:blipFill>
        <p:spPr>
          <a:xfrm>
            <a:off x="1541150" y="3451213"/>
            <a:ext cx="2819400" cy="1647825"/>
          </a:xfrm>
          <a:prstGeom prst="rect">
            <a:avLst/>
          </a:prstGeom>
          <a:noFill/>
          <a:ln>
            <a:noFill/>
          </a:ln>
        </p:spPr>
      </p:pic>
      <p:sp>
        <p:nvSpPr>
          <p:cNvPr id="1073" name="Google Shape;1073;p36"/>
          <p:cNvSpPr txBox="1"/>
          <p:nvPr>
            <p:ph idx="1" type="body"/>
          </p:nvPr>
        </p:nvSpPr>
        <p:spPr>
          <a:xfrm>
            <a:off x="4360550" y="929175"/>
            <a:ext cx="4783500" cy="42144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Linear Regression is a </a:t>
            </a:r>
            <a:r>
              <a:rPr lang="en" sz="1400"/>
              <a:t>statistical</a:t>
            </a:r>
            <a:r>
              <a:rPr lang="en" sz="1400"/>
              <a:t> method used to model the relationship between a dependent variable and one or more independent </a:t>
            </a:r>
            <a:r>
              <a:rPr lang="en" sz="1400"/>
              <a:t>variable</a:t>
            </a:r>
            <a:r>
              <a:rPr lang="en" sz="1400"/>
              <a:t> by fitting them in a linear equation to the data. </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Applying</a:t>
            </a:r>
            <a:r>
              <a:rPr lang="en" sz="1400"/>
              <a:t> this to our Space Titanic situation we train the data in the new </a:t>
            </a:r>
            <a:r>
              <a:rPr lang="en" sz="1400"/>
              <a:t>instance</a:t>
            </a:r>
            <a:r>
              <a:rPr lang="en" sz="1400"/>
              <a:t> of Linear Regression Iterations we set up we try to find the Mean Squared Error or MSE we get an </a:t>
            </a:r>
            <a:r>
              <a:rPr lang="en" sz="1400"/>
              <a:t>output</a:t>
            </a:r>
            <a:r>
              <a:rPr lang="en" sz="1400"/>
              <a:t> of 0.19 and in the situation of MSE within Linear Regression the closer the MSE is to 0 the more </a:t>
            </a:r>
            <a:r>
              <a:rPr lang="en" sz="1400"/>
              <a:t>accurate</a:t>
            </a:r>
            <a:r>
              <a:rPr lang="en" sz="1400"/>
              <a:t> it is.</a:t>
            </a:r>
            <a:endParaRPr sz="1400"/>
          </a:p>
        </p:txBody>
      </p:sp>
      <p:sp>
        <p:nvSpPr>
          <p:cNvPr id="1074" name="Google Shape;1074;p36"/>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75" name="Google Shape;1075;p36"/>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76" name="Google Shape;1076;p36"/>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77" name="Google Shape;1077;p36"/>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78" name="Google Shape;1078;p36"/>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79" name="Google Shape;1079;p36"/>
          <p:cNvSpPr txBox="1"/>
          <p:nvPr/>
        </p:nvSpPr>
        <p:spPr>
          <a:xfrm>
            <a:off x="0" y="350095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37"/>
          <p:cNvSpPr txBox="1"/>
          <p:nvPr>
            <p:ph type="title"/>
          </p:nvPr>
        </p:nvSpPr>
        <p:spPr>
          <a:xfrm>
            <a:off x="1284000" y="0"/>
            <a:ext cx="6513000" cy="40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Linear Regression with Cross-Validation</a:t>
            </a:r>
            <a:endParaRPr sz="1800"/>
          </a:p>
        </p:txBody>
      </p:sp>
      <p:pic>
        <p:nvPicPr>
          <p:cNvPr id="1085" name="Google Shape;1085;p37"/>
          <p:cNvPicPr preferRelativeResize="0"/>
          <p:nvPr/>
        </p:nvPicPr>
        <p:blipFill>
          <a:blip r:embed="rId3">
            <a:alphaModFix/>
          </a:blip>
          <a:stretch>
            <a:fillRect/>
          </a:stretch>
        </p:blipFill>
        <p:spPr>
          <a:xfrm>
            <a:off x="1297496" y="404096"/>
            <a:ext cx="4028600" cy="2982400"/>
          </a:xfrm>
          <a:prstGeom prst="rect">
            <a:avLst/>
          </a:prstGeom>
          <a:noFill/>
          <a:ln>
            <a:noFill/>
          </a:ln>
        </p:spPr>
      </p:pic>
      <p:pic>
        <p:nvPicPr>
          <p:cNvPr id="1086" name="Google Shape;1086;p37"/>
          <p:cNvPicPr preferRelativeResize="0"/>
          <p:nvPr/>
        </p:nvPicPr>
        <p:blipFill>
          <a:blip r:embed="rId4">
            <a:alphaModFix/>
          </a:blip>
          <a:stretch>
            <a:fillRect/>
          </a:stretch>
        </p:blipFill>
        <p:spPr>
          <a:xfrm>
            <a:off x="1297500" y="3386498"/>
            <a:ext cx="3076150" cy="1735475"/>
          </a:xfrm>
          <a:prstGeom prst="rect">
            <a:avLst/>
          </a:prstGeom>
          <a:noFill/>
          <a:ln>
            <a:noFill/>
          </a:ln>
        </p:spPr>
      </p:pic>
      <p:sp>
        <p:nvSpPr>
          <p:cNvPr id="1087" name="Google Shape;1087;p37"/>
          <p:cNvSpPr txBox="1"/>
          <p:nvPr>
            <p:ph idx="1" type="body"/>
          </p:nvPr>
        </p:nvSpPr>
        <p:spPr>
          <a:xfrm>
            <a:off x="5339600" y="418350"/>
            <a:ext cx="3804300" cy="4582200"/>
          </a:xfrm>
          <a:prstGeom prst="rect">
            <a:avLst/>
          </a:prstGeom>
        </p:spPr>
        <p:txBody>
          <a:bodyPr anchorCtr="0" anchor="t" bIns="0" lIns="0" spcFirstLastPara="1" rIns="0" wrap="square" tIns="0">
            <a:noAutofit/>
          </a:bodyPr>
          <a:lstStyle/>
          <a:p>
            <a:pPr indent="-317500" lvl="0" marL="457200" rtl="0" algn="l">
              <a:spcBef>
                <a:spcPts val="600"/>
              </a:spcBef>
              <a:spcAft>
                <a:spcPts val="0"/>
              </a:spcAft>
              <a:buClr>
                <a:schemeClr val="lt1"/>
              </a:buClr>
              <a:buSzPts val="1400"/>
              <a:buChar char="●"/>
            </a:pPr>
            <a:r>
              <a:rPr lang="en" sz="1400">
                <a:solidFill>
                  <a:schemeClr val="lt1"/>
                </a:solidFill>
              </a:rPr>
              <a:t>Applying Cross Validation to Linear regression gives a more </a:t>
            </a:r>
            <a:r>
              <a:rPr lang="en" sz="1400">
                <a:solidFill>
                  <a:schemeClr val="lt1"/>
                </a:solidFill>
              </a:rPr>
              <a:t>robust estimate of the model's performance by splitting the dataset into multiple subsets, training the model on some of these subsets, and evaluating it on the remaining subsets. </a:t>
            </a:r>
            <a:endParaRPr sz="1400">
              <a:solidFill>
                <a:schemeClr val="lt1"/>
              </a:solidFill>
            </a:endParaRPr>
          </a:p>
          <a:p>
            <a:pPr indent="0" lvl="0" marL="457200" rtl="0" algn="l">
              <a:spcBef>
                <a:spcPts val="600"/>
              </a:spcBef>
              <a:spcAft>
                <a:spcPts val="0"/>
              </a:spcAft>
              <a:buNone/>
            </a:pPr>
            <a:r>
              <a:t/>
            </a:r>
            <a:endParaRPr sz="1400">
              <a:solidFill>
                <a:schemeClr val="lt1"/>
              </a:solidFill>
            </a:endParaRPr>
          </a:p>
          <a:p>
            <a:pPr indent="-317500" lvl="0" marL="457200" rtl="0" algn="l">
              <a:spcBef>
                <a:spcPts val="600"/>
              </a:spcBef>
              <a:spcAft>
                <a:spcPts val="0"/>
              </a:spcAft>
              <a:buClr>
                <a:schemeClr val="lt1"/>
              </a:buClr>
              <a:buSzPts val="1400"/>
              <a:buChar char="●"/>
            </a:pPr>
            <a:r>
              <a:rPr lang="en" sz="1400">
                <a:solidFill>
                  <a:schemeClr val="lt1"/>
                </a:solidFill>
              </a:rPr>
              <a:t>The New algorithm will iterate </a:t>
            </a:r>
            <a:r>
              <a:rPr lang="en" sz="1400">
                <a:solidFill>
                  <a:schemeClr val="lt1"/>
                </a:solidFill>
              </a:rPr>
              <a:t>through</a:t>
            </a:r>
            <a:r>
              <a:rPr lang="en" sz="1400">
                <a:solidFill>
                  <a:schemeClr val="lt1"/>
                </a:solidFill>
              </a:rPr>
              <a:t> more subsets but will still give an </a:t>
            </a:r>
            <a:r>
              <a:rPr lang="en" sz="1400">
                <a:solidFill>
                  <a:schemeClr val="lt1"/>
                </a:solidFill>
              </a:rPr>
              <a:t>output</a:t>
            </a:r>
            <a:r>
              <a:rPr lang="en" sz="1400">
                <a:solidFill>
                  <a:schemeClr val="lt1"/>
                </a:solidFill>
              </a:rPr>
              <a:t> of 0.19 which is not an improvement without Cross-Validation.</a:t>
            </a:r>
            <a:endParaRPr sz="1400">
              <a:solidFill>
                <a:schemeClr val="lt1"/>
              </a:solidFill>
            </a:endParaRPr>
          </a:p>
        </p:txBody>
      </p:sp>
      <p:sp>
        <p:nvSpPr>
          <p:cNvPr id="1088" name="Google Shape;1088;p37"/>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089" name="Google Shape;1089;p37"/>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090" name="Google Shape;1090;p37"/>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091" name="Google Shape;1091;p37"/>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092" name="Google Shape;1092;p37"/>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093" name="Google Shape;1093;p37"/>
          <p:cNvSpPr txBox="1"/>
          <p:nvPr/>
        </p:nvSpPr>
        <p:spPr>
          <a:xfrm>
            <a:off x="0" y="350095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38"/>
          <p:cNvSpPr txBox="1"/>
          <p:nvPr>
            <p:ph type="title"/>
          </p:nvPr>
        </p:nvSpPr>
        <p:spPr>
          <a:xfrm>
            <a:off x="1284000" y="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Linear Regression with Standard Scalar and Cross Validation</a:t>
            </a:r>
            <a:endParaRPr sz="1800"/>
          </a:p>
        </p:txBody>
      </p:sp>
      <p:pic>
        <p:nvPicPr>
          <p:cNvPr id="1099" name="Google Shape;1099;p38"/>
          <p:cNvPicPr preferRelativeResize="0"/>
          <p:nvPr/>
        </p:nvPicPr>
        <p:blipFill>
          <a:blip r:embed="rId3">
            <a:alphaModFix/>
          </a:blip>
          <a:stretch>
            <a:fillRect/>
          </a:stretch>
        </p:blipFill>
        <p:spPr>
          <a:xfrm>
            <a:off x="1297495" y="630338"/>
            <a:ext cx="3694433" cy="2979575"/>
          </a:xfrm>
          <a:prstGeom prst="rect">
            <a:avLst/>
          </a:prstGeom>
          <a:noFill/>
          <a:ln>
            <a:noFill/>
          </a:ln>
        </p:spPr>
      </p:pic>
      <p:pic>
        <p:nvPicPr>
          <p:cNvPr id="1100" name="Google Shape;1100;p38"/>
          <p:cNvPicPr preferRelativeResize="0"/>
          <p:nvPr/>
        </p:nvPicPr>
        <p:blipFill>
          <a:blip r:embed="rId4">
            <a:alphaModFix/>
          </a:blip>
          <a:stretch>
            <a:fillRect/>
          </a:stretch>
        </p:blipFill>
        <p:spPr>
          <a:xfrm>
            <a:off x="1297499" y="3619849"/>
            <a:ext cx="3328239" cy="1369475"/>
          </a:xfrm>
          <a:prstGeom prst="rect">
            <a:avLst/>
          </a:prstGeom>
          <a:noFill/>
          <a:ln>
            <a:noFill/>
          </a:ln>
        </p:spPr>
      </p:pic>
      <p:sp>
        <p:nvSpPr>
          <p:cNvPr id="1101" name="Google Shape;1101;p38"/>
          <p:cNvSpPr txBox="1"/>
          <p:nvPr>
            <p:ph idx="1" type="body"/>
          </p:nvPr>
        </p:nvSpPr>
        <p:spPr>
          <a:xfrm>
            <a:off x="5005425" y="630350"/>
            <a:ext cx="4138500" cy="4471200"/>
          </a:xfrm>
          <a:prstGeom prst="rect">
            <a:avLst/>
          </a:prstGeom>
        </p:spPr>
        <p:txBody>
          <a:bodyPr anchorCtr="0" anchor="t" bIns="0" lIns="0" spcFirstLastPara="1" rIns="0" wrap="square" tIns="0">
            <a:noAutofit/>
          </a:bodyPr>
          <a:lstStyle/>
          <a:p>
            <a:pPr indent="-317500" lvl="0" marL="457200" rtl="0" algn="l">
              <a:spcBef>
                <a:spcPts val="600"/>
              </a:spcBef>
              <a:spcAft>
                <a:spcPts val="0"/>
              </a:spcAft>
              <a:buClr>
                <a:schemeClr val="lt1"/>
              </a:buClr>
              <a:buSzPts val="1400"/>
              <a:buChar char="●"/>
            </a:pPr>
            <a:r>
              <a:rPr lang="en" sz="1400">
                <a:solidFill>
                  <a:schemeClr val="lt1"/>
                </a:solidFill>
              </a:rPr>
              <a:t>When Applying Standard Scalar we have to </a:t>
            </a:r>
            <a:r>
              <a:rPr lang="en" sz="1400">
                <a:solidFill>
                  <a:schemeClr val="lt1"/>
                </a:solidFill>
              </a:rPr>
              <a:t>apply it before Cross Validation allowing Standard scaling involves transforming the features (independent variables) to have a mean of 0 and a standard deviation of 1. </a:t>
            </a:r>
            <a:endParaRPr sz="1400">
              <a:solidFill>
                <a:schemeClr val="lt1"/>
              </a:solidFill>
            </a:endParaRPr>
          </a:p>
          <a:p>
            <a:pPr indent="0" lvl="0" marL="457200" rtl="0" algn="l">
              <a:spcBef>
                <a:spcPts val="600"/>
              </a:spcBef>
              <a:spcAft>
                <a:spcPts val="0"/>
              </a:spcAft>
              <a:buNone/>
            </a:pPr>
            <a:r>
              <a:t/>
            </a:r>
            <a:endParaRPr sz="1400">
              <a:solidFill>
                <a:schemeClr val="lt1"/>
              </a:solidFill>
            </a:endParaRPr>
          </a:p>
          <a:p>
            <a:pPr indent="-317500" lvl="0" marL="457200" rtl="0" algn="l">
              <a:spcBef>
                <a:spcPts val="600"/>
              </a:spcBef>
              <a:spcAft>
                <a:spcPts val="0"/>
              </a:spcAft>
              <a:buClr>
                <a:schemeClr val="lt1"/>
              </a:buClr>
              <a:buSzPts val="1400"/>
              <a:buChar char="●"/>
            </a:pPr>
            <a:r>
              <a:rPr lang="en" sz="1400">
                <a:solidFill>
                  <a:schemeClr val="lt1"/>
                </a:solidFill>
              </a:rPr>
              <a:t>This is done to address issues related to the scale of the variables. This new Algorithm we are searching for the Highest Mean R2 score which gives us an output of 0.23 which in the means of MSE is about -19 which is the same as to the previous algorithms</a:t>
            </a:r>
            <a:endParaRPr sz="1400">
              <a:solidFill>
                <a:schemeClr val="lt1"/>
              </a:solidFill>
            </a:endParaRPr>
          </a:p>
        </p:txBody>
      </p:sp>
      <p:sp>
        <p:nvSpPr>
          <p:cNvPr id="1102" name="Google Shape;1102;p38"/>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103" name="Google Shape;1103;p38"/>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104" name="Google Shape;1104;p38"/>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105" name="Google Shape;1105;p38"/>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106" name="Google Shape;1106;p38"/>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107" name="Google Shape;1107;p38"/>
          <p:cNvSpPr txBox="1"/>
          <p:nvPr/>
        </p:nvSpPr>
        <p:spPr>
          <a:xfrm>
            <a:off x="0" y="350095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39"/>
          <p:cNvSpPr txBox="1"/>
          <p:nvPr>
            <p:ph type="title"/>
          </p:nvPr>
        </p:nvSpPr>
        <p:spPr>
          <a:xfrm>
            <a:off x="1284000" y="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Linear Regression with Cross Validation and Standard Scalar using Bagging and Voting</a:t>
            </a:r>
            <a:endParaRPr sz="1800"/>
          </a:p>
        </p:txBody>
      </p:sp>
      <p:pic>
        <p:nvPicPr>
          <p:cNvPr id="1113" name="Google Shape;1113;p39"/>
          <p:cNvPicPr preferRelativeResize="0"/>
          <p:nvPr/>
        </p:nvPicPr>
        <p:blipFill>
          <a:blip r:embed="rId3">
            <a:alphaModFix/>
          </a:blip>
          <a:stretch>
            <a:fillRect/>
          </a:stretch>
        </p:blipFill>
        <p:spPr>
          <a:xfrm>
            <a:off x="1297501" y="620396"/>
            <a:ext cx="3590625" cy="4485000"/>
          </a:xfrm>
          <a:prstGeom prst="rect">
            <a:avLst/>
          </a:prstGeom>
          <a:noFill/>
          <a:ln>
            <a:noFill/>
          </a:ln>
        </p:spPr>
      </p:pic>
      <p:sp>
        <p:nvSpPr>
          <p:cNvPr id="1114" name="Google Shape;1114;p39"/>
          <p:cNvSpPr txBox="1"/>
          <p:nvPr>
            <p:ph idx="1" type="body"/>
          </p:nvPr>
        </p:nvSpPr>
        <p:spPr>
          <a:xfrm>
            <a:off x="4901625" y="1566325"/>
            <a:ext cx="4242300" cy="35391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When applying bagging and voting to Linear Regression with Standard Scalar and Cross-Validation we apply it at the end of </a:t>
            </a:r>
            <a:r>
              <a:rPr lang="en" sz="1400"/>
              <a:t>the</a:t>
            </a:r>
            <a:r>
              <a:rPr lang="en" sz="1400"/>
              <a:t> Cross-Validation which </a:t>
            </a:r>
            <a:r>
              <a:rPr lang="en" sz="1400">
                <a:solidFill>
                  <a:schemeClr val="lt1"/>
                </a:solidFill>
              </a:rPr>
              <a:t>t</a:t>
            </a:r>
            <a:r>
              <a:rPr lang="en" sz="1400">
                <a:solidFill>
                  <a:schemeClr val="lt1"/>
                </a:solidFill>
              </a:rPr>
              <a:t>rains multiple instances of the same base model on different subsets of training data then comes this is Bagging and Voting is an ensemble of techniques that combines the prediction of many models to make final prediction. </a:t>
            </a:r>
            <a:endParaRPr sz="1400"/>
          </a:p>
        </p:txBody>
      </p:sp>
      <p:sp>
        <p:nvSpPr>
          <p:cNvPr id="1115" name="Google Shape;1115;p39"/>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116" name="Google Shape;1116;p39"/>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117" name="Google Shape;1117;p39"/>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118" name="Google Shape;1118;p39"/>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119" name="Google Shape;1119;p39"/>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120" name="Google Shape;1120;p39"/>
          <p:cNvSpPr txBox="1"/>
          <p:nvPr/>
        </p:nvSpPr>
        <p:spPr>
          <a:xfrm>
            <a:off x="0" y="350095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40"/>
          <p:cNvSpPr txBox="1"/>
          <p:nvPr>
            <p:ph type="title"/>
          </p:nvPr>
        </p:nvSpPr>
        <p:spPr>
          <a:xfrm>
            <a:off x="5472100" y="660875"/>
            <a:ext cx="3722700" cy="74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Linear Regression with Cross Validation and Standard Scalar using Bagging and Voting</a:t>
            </a:r>
            <a:endParaRPr sz="1800"/>
          </a:p>
        </p:txBody>
      </p:sp>
      <p:pic>
        <p:nvPicPr>
          <p:cNvPr id="1126" name="Google Shape;1126;p40"/>
          <p:cNvPicPr preferRelativeResize="0"/>
          <p:nvPr/>
        </p:nvPicPr>
        <p:blipFill>
          <a:blip r:embed="rId3">
            <a:alphaModFix/>
          </a:blip>
          <a:stretch>
            <a:fillRect/>
          </a:stretch>
        </p:blipFill>
        <p:spPr>
          <a:xfrm>
            <a:off x="1297499" y="1"/>
            <a:ext cx="4174596" cy="2640551"/>
          </a:xfrm>
          <a:prstGeom prst="rect">
            <a:avLst/>
          </a:prstGeom>
          <a:noFill/>
          <a:ln>
            <a:noFill/>
          </a:ln>
        </p:spPr>
      </p:pic>
      <p:pic>
        <p:nvPicPr>
          <p:cNvPr id="1127" name="Google Shape;1127;p40"/>
          <p:cNvPicPr preferRelativeResize="0"/>
          <p:nvPr/>
        </p:nvPicPr>
        <p:blipFill>
          <a:blip r:embed="rId4">
            <a:alphaModFix/>
          </a:blip>
          <a:stretch>
            <a:fillRect/>
          </a:stretch>
        </p:blipFill>
        <p:spPr>
          <a:xfrm>
            <a:off x="1297500" y="2640550"/>
            <a:ext cx="1708269" cy="2502950"/>
          </a:xfrm>
          <a:prstGeom prst="rect">
            <a:avLst/>
          </a:prstGeom>
          <a:noFill/>
          <a:ln>
            <a:noFill/>
          </a:ln>
        </p:spPr>
      </p:pic>
      <p:sp>
        <p:nvSpPr>
          <p:cNvPr id="1128" name="Google Shape;1128;p40"/>
          <p:cNvSpPr txBox="1"/>
          <p:nvPr>
            <p:ph idx="1" type="body"/>
          </p:nvPr>
        </p:nvSpPr>
        <p:spPr>
          <a:xfrm>
            <a:off x="3202350" y="2834825"/>
            <a:ext cx="5924100" cy="2304900"/>
          </a:xfrm>
          <a:prstGeom prst="rect">
            <a:avLst/>
          </a:prstGeom>
        </p:spPr>
        <p:txBody>
          <a:bodyPr anchorCtr="0" anchor="t" bIns="0" lIns="0" spcFirstLastPara="1" rIns="0" wrap="square" tIns="0">
            <a:noAutofit/>
          </a:bodyPr>
          <a:lstStyle/>
          <a:p>
            <a:pPr indent="-330200" lvl="0" marL="457200" rtl="0" algn="l">
              <a:spcBef>
                <a:spcPts val="600"/>
              </a:spcBef>
              <a:spcAft>
                <a:spcPts val="0"/>
              </a:spcAft>
              <a:buClr>
                <a:schemeClr val="lt1"/>
              </a:buClr>
              <a:buSzPts val="1600"/>
              <a:buChar char="●"/>
            </a:pPr>
            <a:r>
              <a:rPr lang="en" sz="1600">
                <a:solidFill>
                  <a:schemeClr val="lt1"/>
                </a:solidFill>
              </a:rPr>
              <a:t>With the bagging and voting done calculating r2 score which </a:t>
            </a:r>
            <a:r>
              <a:rPr lang="en" sz="1600">
                <a:solidFill>
                  <a:schemeClr val="lt1"/>
                </a:solidFill>
              </a:rPr>
              <a:t>previously</a:t>
            </a:r>
            <a:r>
              <a:rPr lang="en" sz="1600">
                <a:solidFill>
                  <a:schemeClr val="lt1"/>
                </a:solidFill>
              </a:rPr>
              <a:t> we got a 23 we find the result to be 19 which in the context of R2 score the higher the </a:t>
            </a:r>
            <a:r>
              <a:rPr lang="en" sz="1600">
                <a:solidFill>
                  <a:schemeClr val="lt1"/>
                </a:solidFill>
              </a:rPr>
              <a:t>number the better so we find that this algorithm is worse.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One of the key notices was that 19 was a constant result for all possible Max-iterations. </a:t>
            </a:r>
            <a:endParaRPr sz="1600">
              <a:solidFill>
                <a:schemeClr val="lt1"/>
              </a:solidFill>
            </a:endParaRPr>
          </a:p>
        </p:txBody>
      </p:sp>
      <p:sp>
        <p:nvSpPr>
          <p:cNvPr id="1129" name="Google Shape;1129;p40"/>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1130" name="Google Shape;1130;p40"/>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1131" name="Google Shape;1131;p40"/>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1132" name="Google Shape;1132;p40"/>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1133" name="Google Shape;1133;p40"/>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1134" name="Google Shape;1134;p40"/>
          <p:cNvSpPr txBox="1"/>
          <p:nvPr/>
        </p:nvSpPr>
        <p:spPr>
          <a:xfrm>
            <a:off x="0" y="3500950"/>
            <a:ext cx="12975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41"/>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best and the worst </a:t>
            </a:r>
            <a:endParaRPr/>
          </a:p>
        </p:txBody>
      </p:sp>
      <p:sp>
        <p:nvSpPr>
          <p:cNvPr id="1140" name="Google Shape;1140;p41"/>
          <p:cNvSpPr txBox="1"/>
          <p:nvPr>
            <p:ph idx="1" type="body"/>
          </p:nvPr>
        </p:nvSpPr>
        <p:spPr>
          <a:xfrm>
            <a:off x="1315475" y="1577785"/>
            <a:ext cx="6513000" cy="26955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The best </a:t>
            </a:r>
            <a:r>
              <a:rPr lang="en" sz="1400"/>
              <a:t>algorithm</a:t>
            </a:r>
            <a:r>
              <a:rPr lang="en" sz="1400"/>
              <a:t> we have tested and </a:t>
            </a:r>
            <a:r>
              <a:rPr lang="en" sz="1400"/>
              <a:t>used</a:t>
            </a:r>
            <a:r>
              <a:rPr lang="en" sz="1400"/>
              <a:t> was Decision Tree Classifier Method. The Decision Tree Classifier accuracy score was 74 percent alone.  With using other </a:t>
            </a:r>
            <a:r>
              <a:rPr lang="en" sz="1400"/>
              <a:t>algorithms</a:t>
            </a:r>
            <a:r>
              <a:rPr lang="en" sz="1400"/>
              <a:t> such as cross validation , standard scalar. </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The worst classifier was Logistic Regression Classifier with the accuracy of only 70 percent which </a:t>
            </a:r>
            <a:r>
              <a:rPr lang="en" sz="1400"/>
              <a:t>doesn't</a:t>
            </a:r>
            <a:r>
              <a:rPr lang="en" sz="1400"/>
              <a:t> seem that kind of a big </a:t>
            </a:r>
            <a:r>
              <a:rPr lang="en" sz="1400"/>
              <a:t>difference</a:t>
            </a:r>
            <a:r>
              <a:rPr lang="en" sz="1400"/>
              <a:t> but because we are dealing with the lives of many people, 4 percent makes a big </a:t>
            </a:r>
            <a:r>
              <a:rPr lang="en" sz="1400"/>
              <a:t>difference. Unlike with Decision Tree Classifier, when we ran it with cross-validation and standard scalar, the Logistic Regression Classifier went up by 1 or 2% when running it with cross-validation and standard scalar.</a:t>
            </a:r>
            <a:endParaRPr sz="1400"/>
          </a:p>
          <a:p>
            <a:pPr indent="-317500" lvl="0" marL="457200" rtl="0" algn="l">
              <a:spcBef>
                <a:spcPts val="0"/>
              </a:spcBef>
              <a:spcAft>
                <a:spcPts val="0"/>
              </a:spcAft>
              <a:buSzPts val="1400"/>
              <a:buChar char="●"/>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5"/>
          <p:cNvSpPr txBox="1"/>
          <p:nvPr>
            <p:ph type="title"/>
          </p:nvPr>
        </p:nvSpPr>
        <p:spPr>
          <a:xfrm>
            <a:off x="606100" y="73450"/>
            <a:ext cx="3976800" cy="51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i="1" lang="en">
                <a:latin typeface="Ubuntu"/>
                <a:ea typeface="Ubuntu"/>
                <a:cs typeface="Ubuntu"/>
                <a:sym typeface="Ubuntu"/>
              </a:rPr>
              <a:t>CSV File</a:t>
            </a:r>
            <a:endParaRPr i="1">
              <a:latin typeface="Ubuntu"/>
              <a:ea typeface="Ubuntu"/>
              <a:cs typeface="Ubuntu"/>
              <a:sym typeface="Ubuntu"/>
            </a:endParaRPr>
          </a:p>
        </p:txBody>
      </p:sp>
      <p:sp>
        <p:nvSpPr>
          <p:cNvPr id="779" name="Google Shape;779;p15"/>
          <p:cNvSpPr txBox="1"/>
          <p:nvPr>
            <p:ph idx="1" type="body"/>
          </p:nvPr>
        </p:nvSpPr>
        <p:spPr>
          <a:xfrm>
            <a:off x="3998900" y="448225"/>
            <a:ext cx="5145000" cy="150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400"/>
              <a:t>We </a:t>
            </a:r>
            <a:r>
              <a:rPr lang="en" sz="1400"/>
              <a:t>first decided to go with the training data frame instead of the testing data frame because the training data frame had much more data and a y target which all in all is much more reliable than the unsupervised data frame that is the testing data frame. </a:t>
            </a:r>
            <a:endParaRPr sz="1400"/>
          </a:p>
          <a:p>
            <a:pPr indent="0" lvl="0" marL="0" rtl="0" algn="l">
              <a:spcBef>
                <a:spcPts val="600"/>
              </a:spcBef>
              <a:spcAft>
                <a:spcPts val="0"/>
              </a:spcAft>
              <a:buNone/>
            </a:pPr>
            <a:r>
              <a:rPr lang="en" sz="1400"/>
              <a:t>We then converted the training data frame into a csv file for future exploration with our machine learning algorithms. </a:t>
            </a:r>
            <a:endParaRPr sz="1400"/>
          </a:p>
        </p:txBody>
      </p:sp>
      <p:sp>
        <p:nvSpPr>
          <p:cNvPr id="780" name="Google Shape;780;p15"/>
          <p:cNvSpPr txBox="1"/>
          <p:nvPr/>
        </p:nvSpPr>
        <p:spPr>
          <a:xfrm>
            <a:off x="0" y="15663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781" name="Google Shape;781;p15"/>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782" name="Google Shape;782;p15"/>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783" name="Google Shape;783;p15"/>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a:t>
            </a:r>
            <a:r>
              <a:rPr lang="en" sz="1000">
                <a:solidFill>
                  <a:schemeClr val="lt1"/>
                </a:solidFill>
                <a:latin typeface="Lato"/>
                <a:ea typeface="Lato"/>
                <a:cs typeface="Lato"/>
                <a:sym typeface="Lato"/>
              </a:rPr>
              <a:t>n</a:t>
            </a:r>
            <a:endParaRPr sz="1000">
              <a:solidFill>
                <a:schemeClr val="lt1"/>
              </a:solidFill>
              <a:latin typeface="Lato"/>
              <a:ea typeface="Lato"/>
              <a:cs typeface="Lato"/>
              <a:sym typeface="Lato"/>
            </a:endParaRPr>
          </a:p>
        </p:txBody>
      </p:sp>
      <p:sp>
        <p:nvSpPr>
          <p:cNvPr id="784" name="Google Shape;784;p15"/>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785" name="Google Shape;785;p15"/>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pic>
        <p:nvPicPr>
          <p:cNvPr id="786" name="Google Shape;786;p15"/>
          <p:cNvPicPr preferRelativeResize="0"/>
          <p:nvPr/>
        </p:nvPicPr>
        <p:blipFill rotWithShape="1">
          <a:blip r:embed="rId3">
            <a:alphaModFix/>
          </a:blip>
          <a:srcRect b="0" l="9066" r="0" t="0"/>
          <a:stretch/>
        </p:blipFill>
        <p:spPr>
          <a:xfrm>
            <a:off x="1297512" y="779450"/>
            <a:ext cx="2593975" cy="1156975"/>
          </a:xfrm>
          <a:prstGeom prst="rect">
            <a:avLst/>
          </a:prstGeom>
          <a:noFill/>
          <a:ln>
            <a:noFill/>
          </a:ln>
        </p:spPr>
      </p:pic>
      <p:pic>
        <p:nvPicPr>
          <p:cNvPr id="787" name="Google Shape;787;p15"/>
          <p:cNvPicPr preferRelativeResize="0"/>
          <p:nvPr/>
        </p:nvPicPr>
        <p:blipFill>
          <a:blip r:embed="rId4">
            <a:alphaModFix/>
          </a:blip>
          <a:stretch>
            <a:fillRect/>
          </a:stretch>
        </p:blipFill>
        <p:spPr>
          <a:xfrm>
            <a:off x="1297506" y="1954383"/>
            <a:ext cx="5038168" cy="415687"/>
          </a:xfrm>
          <a:prstGeom prst="rect">
            <a:avLst/>
          </a:prstGeom>
          <a:noFill/>
          <a:ln>
            <a:noFill/>
          </a:ln>
        </p:spPr>
      </p:pic>
      <p:pic>
        <p:nvPicPr>
          <p:cNvPr id="788" name="Google Shape;788;p15"/>
          <p:cNvPicPr preferRelativeResize="0"/>
          <p:nvPr/>
        </p:nvPicPr>
        <p:blipFill>
          <a:blip r:embed="rId5">
            <a:alphaModFix/>
          </a:blip>
          <a:stretch>
            <a:fillRect/>
          </a:stretch>
        </p:blipFill>
        <p:spPr>
          <a:xfrm>
            <a:off x="1297500" y="2388025"/>
            <a:ext cx="5038175" cy="2552799"/>
          </a:xfrm>
          <a:prstGeom prst="rect">
            <a:avLst/>
          </a:prstGeom>
          <a:noFill/>
          <a:ln>
            <a:noFill/>
          </a:ln>
        </p:spPr>
      </p:pic>
      <p:sp>
        <p:nvSpPr>
          <p:cNvPr id="789" name="Google Shape;789;p15"/>
          <p:cNvSpPr txBox="1"/>
          <p:nvPr/>
        </p:nvSpPr>
        <p:spPr>
          <a:xfrm>
            <a:off x="6390575" y="2017650"/>
            <a:ext cx="2708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Abel"/>
                <a:ea typeface="Abel"/>
                <a:cs typeface="Abel"/>
                <a:sym typeface="Abel"/>
              </a:rPr>
              <a:t>We decided to have selected features that seem to be the most important in our </a:t>
            </a:r>
            <a:r>
              <a:rPr lang="en" sz="1600">
                <a:solidFill>
                  <a:srgbClr val="FFFFFF"/>
                </a:solidFill>
                <a:latin typeface="Abel"/>
                <a:ea typeface="Abel"/>
                <a:cs typeface="Abel"/>
                <a:sym typeface="Abel"/>
              </a:rPr>
              <a:t>perspective. </a:t>
            </a:r>
            <a:endParaRPr sz="1600">
              <a:solidFill>
                <a:srgbClr val="FFFFFF"/>
              </a:solidFill>
              <a:latin typeface="Abel"/>
              <a:ea typeface="Abel"/>
              <a:cs typeface="Abel"/>
              <a:sym typeface="A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2"/>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u="sng"/>
              <a:t>THANK YOU</a:t>
            </a:r>
            <a:endParaRPr u="sng"/>
          </a:p>
        </p:txBody>
      </p:sp>
      <p:sp>
        <p:nvSpPr>
          <p:cNvPr id="1146" name="Google Shape;1146;p42"/>
          <p:cNvSpPr txBox="1"/>
          <p:nvPr>
            <p:ph type="title"/>
          </p:nvPr>
        </p:nvSpPr>
        <p:spPr>
          <a:xfrm>
            <a:off x="1315500" y="1620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400"/>
              <a:t>Questions?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16"/>
          <p:cNvPicPr preferRelativeResize="0"/>
          <p:nvPr/>
        </p:nvPicPr>
        <p:blipFill rotWithShape="1">
          <a:blip r:embed="rId3">
            <a:alphaModFix/>
          </a:blip>
          <a:srcRect b="0" l="0" r="0" t="36032"/>
          <a:stretch/>
        </p:blipFill>
        <p:spPr>
          <a:xfrm>
            <a:off x="1394100" y="1140025"/>
            <a:ext cx="4151076" cy="1719201"/>
          </a:xfrm>
          <a:prstGeom prst="rect">
            <a:avLst/>
          </a:prstGeom>
          <a:noFill/>
          <a:ln>
            <a:noFill/>
          </a:ln>
        </p:spPr>
      </p:pic>
      <p:pic>
        <p:nvPicPr>
          <p:cNvPr id="795" name="Google Shape;795;p16"/>
          <p:cNvPicPr preferRelativeResize="0"/>
          <p:nvPr/>
        </p:nvPicPr>
        <p:blipFill>
          <a:blip r:embed="rId4">
            <a:alphaModFix/>
          </a:blip>
          <a:stretch>
            <a:fillRect/>
          </a:stretch>
        </p:blipFill>
        <p:spPr>
          <a:xfrm>
            <a:off x="1394099" y="2873175"/>
            <a:ext cx="4151074" cy="1957824"/>
          </a:xfrm>
          <a:prstGeom prst="rect">
            <a:avLst/>
          </a:prstGeom>
          <a:noFill/>
          <a:ln>
            <a:noFill/>
          </a:ln>
        </p:spPr>
      </p:pic>
      <p:pic>
        <p:nvPicPr>
          <p:cNvPr id="796" name="Google Shape;796;p16"/>
          <p:cNvPicPr preferRelativeResize="0"/>
          <p:nvPr/>
        </p:nvPicPr>
        <p:blipFill>
          <a:blip r:embed="rId5">
            <a:alphaModFix/>
          </a:blip>
          <a:stretch>
            <a:fillRect/>
          </a:stretch>
        </p:blipFill>
        <p:spPr>
          <a:xfrm>
            <a:off x="1394100" y="762091"/>
            <a:ext cx="3974301" cy="363984"/>
          </a:xfrm>
          <a:prstGeom prst="rect">
            <a:avLst/>
          </a:prstGeom>
          <a:noFill/>
          <a:ln>
            <a:noFill/>
          </a:ln>
        </p:spPr>
      </p:pic>
      <p:sp>
        <p:nvSpPr>
          <p:cNvPr id="797" name="Google Shape;797;p16"/>
          <p:cNvSpPr txBox="1"/>
          <p:nvPr>
            <p:ph type="title"/>
          </p:nvPr>
        </p:nvSpPr>
        <p:spPr>
          <a:xfrm>
            <a:off x="1297500" y="165150"/>
            <a:ext cx="3976800" cy="51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CSV File</a:t>
            </a:r>
            <a:endParaRPr/>
          </a:p>
        </p:txBody>
      </p:sp>
      <p:sp>
        <p:nvSpPr>
          <p:cNvPr id="798" name="Google Shape;798;p16"/>
          <p:cNvSpPr txBox="1"/>
          <p:nvPr>
            <p:ph idx="1" type="body"/>
          </p:nvPr>
        </p:nvSpPr>
        <p:spPr>
          <a:xfrm>
            <a:off x="5794900" y="589900"/>
            <a:ext cx="3256200" cy="44880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Noticed that there was </a:t>
            </a:r>
            <a:r>
              <a:rPr lang="en" sz="1400"/>
              <a:t>various</a:t>
            </a:r>
            <a:r>
              <a:rPr lang="en" sz="1400"/>
              <a:t> empty cols within the data frame that </a:t>
            </a:r>
            <a:r>
              <a:rPr lang="en" sz="1400"/>
              <a:t>were</a:t>
            </a:r>
            <a:r>
              <a:rPr lang="en" sz="1400"/>
              <a:t> labeled as ‘NaN’. This created an issue without code since the </a:t>
            </a:r>
            <a:r>
              <a:rPr lang="en" sz="1400"/>
              <a:t>algorithms</a:t>
            </a:r>
            <a:r>
              <a:rPr lang="en" sz="1400"/>
              <a:t> </a:t>
            </a:r>
            <a:r>
              <a:rPr lang="en" sz="1400"/>
              <a:t>could not</a:t>
            </a:r>
            <a:r>
              <a:rPr lang="en" sz="1400"/>
              <a:t> read empty cols, therefore we figured a way to fill in the empty cols with the mean of the respective surrounding cols using the function ‘fillna’.</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We created dummy </a:t>
            </a:r>
            <a:r>
              <a:rPr lang="en" sz="1400"/>
              <a:t>columns</a:t>
            </a:r>
            <a:r>
              <a:rPr lang="en" sz="1400"/>
              <a:t> for the </a:t>
            </a:r>
            <a:r>
              <a:rPr lang="en" sz="1400"/>
              <a:t>selected</a:t>
            </a:r>
            <a:r>
              <a:rPr lang="en" sz="1400"/>
              <a:t> features since the </a:t>
            </a:r>
            <a:r>
              <a:rPr lang="en" sz="1400"/>
              <a:t>algorithms</a:t>
            </a:r>
            <a:r>
              <a:rPr lang="en" sz="1400"/>
              <a:t> aren’t </a:t>
            </a:r>
            <a:r>
              <a:rPr lang="en" sz="1400"/>
              <a:t>capable</a:t>
            </a:r>
            <a:r>
              <a:rPr lang="en" sz="1400"/>
              <a:t> for reading </a:t>
            </a:r>
            <a:r>
              <a:rPr lang="en" sz="1400"/>
              <a:t>categorical</a:t>
            </a:r>
            <a:r>
              <a:rPr lang="en" sz="1400"/>
              <a:t> data. </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We then deleted the </a:t>
            </a:r>
            <a:r>
              <a:rPr lang="en" sz="1400"/>
              <a:t>unnecessary</a:t>
            </a:r>
            <a:r>
              <a:rPr lang="en" sz="1400"/>
              <a:t> Cryosleep and VIP columns that were created when making the dummy features. </a:t>
            </a:r>
            <a:endParaRPr sz="1400"/>
          </a:p>
        </p:txBody>
      </p:sp>
      <p:sp>
        <p:nvSpPr>
          <p:cNvPr id="799" name="Google Shape;799;p16"/>
          <p:cNvSpPr txBox="1"/>
          <p:nvPr/>
        </p:nvSpPr>
        <p:spPr>
          <a:xfrm>
            <a:off x="0" y="15663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00" name="Google Shape;800;p16"/>
          <p:cNvSpPr txBox="1"/>
          <p:nvPr/>
        </p:nvSpPr>
        <p:spPr>
          <a:xfrm>
            <a:off x="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01" name="Google Shape;801;p16"/>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02" name="Google Shape;802;p16"/>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03" name="Google Shape;803;p16"/>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04" name="Google Shape;804;p16"/>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17"/>
          <p:cNvPicPr preferRelativeResize="0"/>
          <p:nvPr/>
        </p:nvPicPr>
        <p:blipFill>
          <a:blip r:embed="rId3">
            <a:alphaModFix/>
          </a:blip>
          <a:stretch>
            <a:fillRect/>
          </a:stretch>
        </p:blipFill>
        <p:spPr>
          <a:xfrm>
            <a:off x="1432550" y="1443710"/>
            <a:ext cx="5845325" cy="263525"/>
          </a:xfrm>
          <a:prstGeom prst="rect">
            <a:avLst/>
          </a:prstGeom>
          <a:noFill/>
          <a:ln>
            <a:noFill/>
          </a:ln>
        </p:spPr>
      </p:pic>
      <p:pic>
        <p:nvPicPr>
          <p:cNvPr id="810" name="Google Shape;810;p17"/>
          <p:cNvPicPr preferRelativeResize="0"/>
          <p:nvPr/>
        </p:nvPicPr>
        <p:blipFill>
          <a:blip r:embed="rId4">
            <a:alphaModFix/>
          </a:blip>
          <a:stretch>
            <a:fillRect/>
          </a:stretch>
        </p:blipFill>
        <p:spPr>
          <a:xfrm>
            <a:off x="1432550" y="804424"/>
            <a:ext cx="7453717" cy="516300"/>
          </a:xfrm>
          <a:prstGeom prst="rect">
            <a:avLst/>
          </a:prstGeom>
          <a:noFill/>
          <a:ln>
            <a:noFill/>
          </a:ln>
        </p:spPr>
      </p:pic>
      <p:sp>
        <p:nvSpPr>
          <p:cNvPr id="811" name="Google Shape;811;p17"/>
          <p:cNvSpPr txBox="1"/>
          <p:nvPr>
            <p:ph type="title"/>
          </p:nvPr>
        </p:nvSpPr>
        <p:spPr>
          <a:xfrm>
            <a:off x="1297500" y="165150"/>
            <a:ext cx="3976800" cy="51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CSV File</a:t>
            </a:r>
            <a:endParaRPr/>
          </a:p>
        </p:txBody>
      </p:sp>
      <p:sp>
        <p:nvSpPr>
          <p:cNvPr id="812" name="Google Shape;812;p17"/>
          <p:cNvSpPr txBox="1"/>
          <p:nvPr>
            <p:ph idx="1" type="body"/>
          </p:nvPr>
        </p:nvSpPr>
        <p:spPr>
          <a:xfrm>
            <a:off x="1627225" y="1830200"/>
            <a:ext cx="7349700" cy="3132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In total our list of features consist of : </a:t>
            </a:r>
            <a:endParaRPr sz="1400"/>
          </a:p>
          <a:p>
            <a:pPr indent="-317500" lvl="1" marL="914400" rtl="0" algn="l">
              <a:spcBef>
                <a:spcPts val="0"/>
              </a:spcBef>
              <a:spcAft>
                <a:spcPts val="0"/>
              </a:spcAft>
              <a:buSzPts val="1400"/>
              <a:buChar char="○"/>
            </a:pPr>
            <a:r>
              <a:rPr lang="en" sz="1400"/>
              <a:t>'Age','HomePlanet_Earth','HomePlanet_Europa','HomePlanet_Mars','CryoSleep_False','CryoSleep_True','VIP_False','VIP_True'</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We then moved all the features into feature_cols </a:t>
            </a:r>
            <a:r>
              <a:rPr lang="en" sz="1400"/>
              <a:t>which we then inputted into the newly made dataframe df_train_encoded to X. With the y label , we simply set it as the y since ‘Transported’ is our target label</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As the default train split for our first machine learning algorithm we made the testing data cover 20 percent of the data while the rest of the 80 percent is for training data. Lastly, we set random state to 9 since it was our best value through our testing. </a:t>
            </a:r>
            <a:endParaRPr sz="1400"/>
          </a:p>
        </p:txBody>
      </p:sp>
      <p:sp>
        <p:nvSpPr>
          <p:cNvPr id="813" name="Google Shape;813;p17"/>
          <p:cNvSpPr txBox="1"/>
          <p:nvPr/>
        </p:nvSpPr>
        <p:spPr>
          <a:xfrm>
            <a:off x="0" y="156632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14" name="Google Shape;814;p17"/>
          <p:cNvSpPr txBox="1"/>
          <p:nvPr/>
        </p:nvSpPr>
        <p:spPr>
          <a:xfrm>
            <a:off x="6750" y="195437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15" name="Google Shape;815;p17"/>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16" name="Google Shape;816;p17"/>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17" name="Google Shape;817;p17"/>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18" name="Google Shape;818;p17"/>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8"/>
          <p:cNvSpPr txBox="1"/>
          <p:nvPr>
            <p:ph type="title"/>
          </p:nvPr>
        </p:nvSpPr>
        <p:spPr>
          <a:xfrm>
            <a:off x="1284000" y="78025"/>
            <a:ext cx="7038900" cy="61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KNN Classifier</a:t>
            </a:r>
            <a:endParaRPr/>
          </a:p>
        </p:txBody>
      </p:sp>
      <p:pic>
        <p:nvPicPr>
          <p:cNvPr id="824" name="Google Shape;824;p18"/>
          <p:cNvPicPr preferRelativeResize="0"/>
          <p:nvPr/>
        </p:nvPicPr>
        <p:blipFill>
          <a:blip r:embed="rId3">
            <a:alphaModFix/>
          </a:blip>
          <a:stretch>
            <a:fillRect/>
          </a:stretch>
        </p:blipFill>
        <p:spPr>
          <a:xfrm>
            <a:off x="1297500" y="837800"/>
            <a:ext cx="4095974" cy="4305700"/>
          </a:xfrm>
          <a:prstGeom prst="rect">
            <a:avLst/>
          </a:prstGeom>
          <a:noFill/>
          <a:ln>
            <a:noFill/>
          </a:ln>
        </p:spPr>
      </p:pic>
      <p:sp>
        <p:nvSpPr>
          <p:cNvPr id="825" name="Google Shape;825;p18"/>
          <p:cNvSpPr txBox="1"/>
          <p:nvPr>
            <p:ph idx="1" type="body"/>
          </p:nvPr>
        </p:nvSpPr>
        <p:spPr>
          <a:xfrm>
            <a:off x="5393475" y="837800"/>
            <a:ext cx="3750300" cy="43056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k-Nearest Neighbor (KNN) is a machine learning algorithm used for both classification and regression tasks which relies on the input data itself during </a:t>
            </a:r>
            <a:r>
              <a:rPr lang="en" sz="1400"/>
              <a:t>training so meaning it does not build a model.</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With using this algorithm with Spaceship Titanic, create a list of k values from 1 to 31 with a step size of 5. These values will be used to test the KNN classifier with different number of neighbors. Loop checks for current highest accuracy seen so far. </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Output shows accuracy for each k value tested  and identifies the k value that resulted in the highest accuracy in the test data, in this case,  k = 21 and highest accuracy being 0.73.</a:t>
            </a:r>
            <a:endParaRPr sz="1400"/>
          </a:p>
        </p:txBody>
      </p:sp>
      <p:sp>
        <p:nvSpPr>
          <p:cNvPr id="826" name="Google Shape;826;p18"/>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27" name="Google Shape;827;p18"/>
          <p:cNvSpPr txBox="1"/>
          <p:nvPr/>
        </p:nvSpPr>
        <p:spPr>
          <a:xfrm>
            <a:off x="0" y="195437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28" name="Google Shape;828;p18"/>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29" name="Google Shape;829;p18"/>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30" name="Google Shape;830;p18"/>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31" name="Google Shape;831;p18"/>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9"/>
          <p:cNvSpPr txBox="1"/>
          <p:nvPr>
            <p:ph type="title"/>
          </p:nvPr>
        </p:nvSpPr>
        <p:spPr>
          <a:xfrm>
            <a:off x="1113775" y="1203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KNN with Cross-Validation</a:t>
            </a:r>
            <a:endParaRPr/>
          </a:p>
        </p:txBody>
      </p:sp>
      <p:pic>
        <p:nvPicPr>
          <p:cNvPr id="837" name="Google Shape;837;p19"/>
          <p:cNvPicPr preferRelativeResize="0"/>
          <p:nvPr/>
        </p:nvPicPr>
        <p:blipFill>
          <a:blip r:embed="rId3">
            <a:alphaModFix/>
          </a:blip>
          <a:stretch>
            <a:fillRect/>
          </a:stretch>
        </p:blipFill>
        <p:spPr>
          <a:xfrm>
            <a:off x="1297500" y="961551"/>
            <a:ext cx="3383350" cy="3554150"/>
          </a:xfrm>
          <a:prstGeom prst="rect">
            <a:avLst/>
          </a:prstGeom>
          <a:noFill/>
          <a:ln>
            <a:noFill/>
          </a:ln>
        </p:spPr>
      </p:pic>
      <p:sp>
        <p:nvSpPr>
          <p:cNvPr id="838" name="Google Shape;838;p19"/>
          <p:cNvSpPr txBox="1"/>
          <p:nvPr>
            <p:ph idx="1" type="body"/>
          </p:nvPr>
        </p:nvSpPr>
        <p:spPr>
          <a:xfrm>
            <a:off x="4694350" y="961550"/>
            <a:ext cx="4463100" cy="44028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Cross Validation is a technique used to evaluate the performance of a model on unseen data. With Cross-</a:t>
            </a:r>
            <a:r>
              <a:rPr lang="en" sz="1400"/>
              <a:t>Validation</a:t>
            </a:r>
            <a:r>
              <a:rPr lang="en" sz="1400"/>
              <a:t>, we simply called in the import and the cross_val_score </a:t>
            </a:r>
            <a:r>
              <a:rPr lang="en" sz="1400"/>
              <a:t>function</a:t>
            </a:r>
            <a:r>
              <a:rPr lang="en" sz="1400"/>
              <a:t> to get and </a:t>
            </a:r>
            <a:r>
              <a:rPr lang="en" sz="1400"/>
              <a:t>calculate</a:t>
            </a:r>
            <a:r>
              <a:rPr lang="en" sz="1400"/>
              <a:t> the accuracy score.</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After we use mean function for the scores we simply </a:t>
            </a:r>
            <a:r>
              <a:rPr lang="en" sz="1400"/>
              <a:t>retrieve</a:t>
            </a:r>
            <a:r>
              <a:rPr lang="en" sz="1400"/>
              <a:t> the output and got the highest percentage which was 73 percent with the k value being 26.</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We made sure to </a:t>
            </a:r>
            <a:r>
              <a:rPr lang="en" sz="1400"/>
              <a:t>expand</a:t>
            </a:r>
            <a:r>
              <a:rPr lang="en" sz="1400"/>
              <a:t> the amount of variables to see if and when the output changes.</a:t>
            </a:r>
            <a:endParaRPr sz="1400"/>
          </a:p>
        </p:txBody>
      </p:sp>
      <p:sp>
        <p:nvSpPr>
          <p:cNvPr id="839" name="Google Shape;839;p19"/>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40" name="Google Shape;840;p19"/>
          <p:cNvSpPr txBox="1"/>
          <p:nvPr/>
        </p:nvSpPr>
        <p:spPr>
          <a:xfrm>
            <a:off x="0" y="195437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41" name="Google Shape;841;p19"/>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42" name="Google Shape;842;p19"/>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43" name="Google Shape;843;p19"/>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44" name="Google Shape;844;p19"/>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0"/>
          <p:cNvSpPr txBox="1"/>
          <p:nvPr>
            <p:ph type="title"/>
          </p:nvPr>
        </p:nvSpPr>
        <p:spPr>
          <a:xfrm>
            <a:off x="1315500" y="32037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700"/>
              <a:t>KNN using Standard </a:t>
            </a:r>
            <a:r>
              <a:rPr lang="en" sz="2700"/>
              <a:t>Scalar</a:t>
            </a:r>
            <a:r>
              <a:rPr lang="en" sz="2700"/>
              <a:t> and Cross Validation</a:t>
            </a:r>
            <a:endParaRPr sz="2700"/>
          </a:p>
        </p:txBody>
      </p:sp>
      <p:pic>
        <p:nvPicPr>
          <p:cNvPr id="850" name="Google Shape;850;p20"/>
          <p:cNvPicPr preferRelativeResize="0"/>
          <p:nvPr/>
        </p:nvPicPr>
        <p:blipFill>
          <a:blip r:embed="rId3">
            <a:alphaModFix/>
          </a:blip>
          <a:stretch>
            <a:fillRect/>
          </a:stretch>
        </p:blipFill>
        <p:spPr>
          <a:xfrm>
            <a:off x="1297500" y="940775"/>
            <a:ext cx="4744849" cy="3829775"/>
          </a:xfrm>
          <a:prstGeom prst="rect">
            <a:avLst/>
          </a:prstGeom>
          <a:noFill/>
          <a:ln>
            <a:noFill/>
          </a:ln>
        </p:spPr>
      </p:pic>
      <p:pic>
        <p:nvPicPr>
          <p:cNvPr id="851" name="Google Shape;851;p20"/>
          <p:cNvPicPr preferRelativeResize="0"/>
          <p:nvPr/>
        </p:nvPicPr>
        <p:blipFill>
          <a:blip r:embed="rId4">
            <a:alphaModFix/>
          </a:blip>
          <a:stretch>
            <a:fillRect/>
          </a:stretch>
        </p:blipFill>
        <p:spPr>
          <a:xfrm>
            <a:off x="5443925" y="940775"/>
            <a:ext cx="3700074" cy="902132"/>
          </a:xfrm>
          <a:prstGeom prst="rect">
            <a:avLst/>
          </a:prstGeom>
          <a:noFill/>
          <a:ln>
            <a:noFill/>
          </a:ln>
        </p:spPr>
      </p:pic>
      <p:sp>
        <p:nvSpPr>
          <p:cNvPr id="852" name="Google Shape;852;p20"/>
          <p:cNvSpPr txBox="1"/>
          <p:nvPr>
            <p:ph idx="1" type="body"/>
          </p:nvPr>
        </p:nvSpPr>
        <p:spPr>
          <a:xfrm>
            <a:off x="6042350" y="1889400"/>
            <a:ext cx="3101700" cy="28812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Standard Scalar is preprocessing step used to standardize the features of the dataset before applying the KNN algorithm.</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Comparable and preventing certain features from having a disproportionate impact on the KNN algorithm due to differences in their scales.</a:t>
            </a:r>
            <a:endParaRPr sz="1400"/>
          </a:p>
          <a:p>
            <a:pPr indent="0" lvl="0" marL="0" rtl="0" algn="l">
              <a:spcBef>
                <a:spcPts val="600"/>
              </a:spcBef>
              <a:spcAft>
                <a:spcPts val="0"/>
              </a:spcAft>
              <a:buNone/>
            </a:pPr>
            <a:r>
              <a:t/>
            </a:r>
            <a:endParaRPr sz="1400"/>
          </a:p>
        </p:txBody>
      </p:sp>
      <p:sp>
        <p:nvSpPr>
          <p:cNvPr id="853" name="Google Shape;853;p20"/>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54" name="Google Shape;854;p20"/>
          <p:cNvSpPr txBox="1"/>
          <p:nvPr/>
        </p:nvSpPr>
        <p:spPr>
          <a:xfrm>
            <a:off x="0" y="195437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55" name="Google Shape;855;p20"/>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56" name="Google Shape;856;p20"/>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57" name="Google Shape;857;p20"/>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58" name="Google Shape;858;p20"/>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1"/>
          <p:cNvSpPr txBox="1"/>
          <p:nvPr>
            <p:ph type="title"/>
          </p:nvPr>
        </p:nvSpPr>
        <p:spPr>
          <a:xfrm>
            <a:off x="1297500" y="0"/>
            <a:ext cx="7038900" cy="91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900"/>
              <a:t>KNN with Cross-Validation, Standard Scalar using Bagging and Voting</a:t>
            </a:r>
            <a:endParaRPr sz="1900"/>
          </a:p>
        </p:txBody>
      </p:sp>
      <p:pic>
        <p:nvPicPr>
          <p:cNvPr id="864" name="Google Shape;864;p21"/>
          <p:cNvPicPr preferRelativeResize="0"/>
          <p:nvPr/>
        </p:nvPicPr>
        <p:blipFill>
          <a:blip r:embed="rId3">
            <a:alphaModFix/>
          </a:blip>
          <a:stretch>
            <a:fillRect/>
          </a:stretch>
        </p:blipFill>
        <p:spPr>
          <a:xfrm>
            <a:off x="1297500" y="877525"/>
            <a:ext cx="2874611" cy="4265975"/>
          </a:xfrm>
          <a:prstGeom prst="rect">
            <a:avLst/>
          </a:prstGeom>
          <a:noFill/>
          <a:ln>
            <a:noFill/>
          </a:ln>
        </p:spPr>
      </p:pic>
      <p:sp>
        <p:nvSpPr>
          <p:cNvPr id="865" name="Google Shape;865;p21"/>
          <p:cNvSpPr txBox="1"/>
          <p:nvPr>
            <p:ph idx="1" type="body"/>
          </p:nvPr>
        </p:nvSpPr>
        <p:spPr>
          <a:xfrm>
            <a:off x="4185600" y="877400"/>
            <a:ext cx="4971900" cy="42660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Code uses nested loops to iterate over different values of ‘n_neighbors’.</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Number of base classifiers is set to 10, and a list of ‘n_neighbors values defined from 1 to 35 by 5’s.</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Bagging Classifier: It initializes </a:t>
            </a:r>
            <a:r>
              <a:rPr lang="en" sz="1400"/>
              <a:t>multiple</a:t>
            </a:r>
            <a:r>
              <a:rPr lang="en" sz="1400"/>
              <a:t> KNN classifiers, each trained on a subset of the data, and combines their predictions by averaging.</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Voting Classifier: It initializes multiple KNN classifiers and combines their predictions by majority voting.</a:t>
            </a:r>
            <a:endParaRPr sz="1400"/>
          </a:p>
        </p:txBody>
      </p:sp>
      <p:sp>
        <p:nvSpPr>
          <p:cNvPr id="866" name="Google Shape;866;p21"/>
          <p:cNvSpPr txBox="1"/>
          <p:nvPr/>
        </p:nvSpPr>
        <p:spPr>
          <a:xfrm>
            <a:off x="0" y="15663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CSV file</a:t>
            </a:r>
            <a:endParaRPr sz="1300">
              <a:solidFill>
                <a:schemeClr val="lt1"/>
              </a:solidFill>
              <a:latin typeface="Lato"/>
              <a:ea typeface="Lato"/>
              <a:cs typeface="Lato"/>
              <a:sym typeface="Lato"/>
            </a:endParaRPr>
          </a:p>
        </p:txBody>
      </p:sp>
      <p:sp>
        <p:nvSpPr>
          <p:cNvPr id="867" name="Google Shape;867;p21"/>
          <p:cNvSpPr txBox="1"/>
          <p:nvPr/>
        </p:nvSpPr>
        <p:spPr>
          <a:xfrm>
            <a:off x="0" y="1954375"/>
            <a:ext cx="1284000" cy="331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KNN</a:t>
            </a:r>
            <a:endParaRPr sz="1100">
              <a:solidFill>
                <a:schemeClr val="lt1"/>
              </a:solidFill>
              <a:latin typeface="Lato"/>
              <a:ea typeface="Lato"/>
              <a:cs typeface="Lato"/>
              <a:sym typeface="Lato"/>
            </a:endParaRPr>
          </a:p>
        </p:txBody>
      </p:sp>
      <p:sp>
        <p:nvSpPr>
          <p:cNvPr id="868" name="Google Shape;868;p21"/>
          <p:cNvSpPr txBox="1"/>
          <p:nvPr/>
        </p:nvSpPr>
        <p:spPr>
          <a:xfrm>
            <a:off x="0" y="2342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Decision Tree</a:t>
            </a:r>
            <a:endParaRPr sz="1100">
              <a:solidFill>
                <a:schemeClr val="lt1"/>
              </a:solidFill>
              <a:latin typeface="Lato"/>
              <a:ea typeface="Lato"/>
              <a:cs typeface="Lato"/>
              <a:sym typeface="Lato"/>
            </a:endParaRPr>
          </a:p>
        </p:txBody>
      </p:sp>
      <p:sp>
        <p:nvSpPr>
          <p:cNvPr id="869" name="Google Shape;869;p21"/>
          <p:cNvSpPr txBox="1"/>
          <p:nvPr/>
        </p:nvSpPr>
        <p:spPr>
          <a:xfrm>
            <a:off x="0" y="2723425"/>
            <a:ext cx="12840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Logistic Regression</a:t>
            </a:r>
            <a:endParaRPr sz="1000">
              <a:solidFill>
                <a:schemeClr val="lt1"/>
              </a:solidFill>
              <a:latin typeface="Lato"/>
              <a:ea typeface="Lato"/>
              <a:cs typeface="Lato"/>
              <a:sym typeface="Lato"/>
            </a:endParaRPr>
          </a:p>
        </p:txBody>
      </p:sp>
      <p:sp>
        <p:nvSpPr>
          <p:cNvPr id="870" name="Google Shape;870;p21"/>
          <p:cNvSpPr txBox="1"/>
          <p:nvPr/>
        </p:nvSpPr>
        <p:spPr>
          <a:xfrm>
            <a:off x="0" y="311220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Random Forest</a:t>
            </a:r>
            <a:endParaRPr sz="1100">
              <a:solidFill>
                <a:schemeClr val="lt1"/>
              </a:solidFill>
              <a:latin typeface="Lato"/>
              <a:ea typeface="Lato"/>
              <a:cs typeface="Lato"/>
              <a:sym typeface="Lato"/>
            </a:endParaRPr>
          </a:p>
        </p:txBody>
      </p:sp>
      <p:sp>
        <p:nvSpPr>
          <p:cNvPr id="871" name="Google Shape;871;p21"/>
          <p:cNvSpPr txBox="1"/>
          <p:nvPr/>
        </p:nvSpPr>
        <p:spPr>
          <a:xfrm>
            <a:off x="0" y="3500950"/>
            <a:ext cx="1297500" cy="331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Linear Regression </a:t>
            </a:r>
            <a:endParaRPr sz="11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